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5" r:id="rId5"/>
    <p:sldMasterId id="2147483718" r:id="rId6"/>
  </p:sldMasterIdLst>
  <p:notesMasterIdLst>
    <p:notesMasterId r:id="rId45"/>
  </p:notesMasterIdLst>
  <p:sldIdLst>
    <p:sldId id="577" r:id="rId7"/>
    <p:sldId id="578" r:id="rId8"/>
    <p:sldId id="588" r:id="rId9"/>
    <p:sldId id="259" r:id="rId10"/>
    <p:sldId id="261" r:id="rId11"/>
    <p:sldId id="378" r:id="rId12"/>
    <p:sldId id="580" r:id="rId13"/>
    <p:sldId id="263" r:id="rId14"/>
    <p:sldId id="559" r:id="rId15"/>
    <p:sldId id="561" r:id="rId16"/>
    <p:sldId id="325" r:id="rId17"/>
    <p:sldId id="348" r:id="rId18"/>
    <p:sldId id="329" r:id="rId19"/>
    <p:sldId id="328" r:id="rId20"/>
    <p:sldId id="579" r:id="rId21"/>
    <p:sldId id="565" r:id="rId22"/>
    <p:sldId id="300" r:id="rId23"/>
    <p:sldId id="585" r:id="rId24"/>
    <p:sldId id="360" r:id="rId25"/>
    <p:sldId id="586" r:id="rId26"/>
    <p:sldId id="361" r:id="rId27"/>
    <p:sldId id="581" r:id="rId28"/>
    <p:sldId id="543" r:id="rId29"/>
    <p:sldId id="574" r:id="rId30"/>
    <p:sldId id="575" r:id="rId31"/>
    <p:sldId id="547" r:id="rId32"/>
    <p:sldId id="549" r:id="rId33"/>
    <p:sldId id="256" r:id="rId34"/>
    <p:sldId id="257" r:id="rId35"/>
    <p:sldId id="258" r:id="rId36"/>
    <p:sldId id="582" r:id="rId37"/>
    <p:sldId id="551" r:id="rId38"/>
    <p:sldId id="314" r:id="rId39"/>
    <p:sldId id="363" r:id="rId40"/>
    <p:sldId id="553" r:id="rId41"/>
    <p:sldId id="365" r:id="rId42"/>
    <p:sldId id="572" r:id="rId43"/>
    <p:sldId id="58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C8B"/>
    <a:srgbClr val="FFC858"/>
    <a:srgbClr val="FFAE00"/>
    <a:srgbClr val="F8F8F8"/>
    <a:srgbClr val="484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84579"/>
  </p:normalViewPr>
  <p:slideViewPr>
    <p:cSldViewPr snapToGrid="0" snapToObjects="1">
      <p:cViewPr varScale="1">
        <p:scale>
          <a:sx n="69" d="100"/>
          <a:sy n="69" d="100"/>
        </p:scale>
        <p:origin x="499" y="67"/>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Le Page" userId="a9bee593-c01b-4573-a8b3-8ac8a8032c0d" providerId="ADAL" clId="{6BC6344B-EDBD-424D-BA6C-9BFEE28C5C0B}"/>
    <pc:docChg chg="modSld">
      <pc:chgData name="Carol Le Page" userId="a9bee593-c01b-4573-a8b3-8ac8a8032c0d" providerId="ADAL" clId="{6BC6344B-EDBD-424D-BA6C-9BFEE28C5C0B}" dt="2020-11-11T12:03:15.075" v="0" actId="6549"/>
      <pc:docMkLst>
        <pc:docMk/>
      </pc:docMkLst>
      <pc:sldChg chg="modNotesTx">
        <pc:chgData name="Carol Le Page" userId="a9bee593-c01b-4573-a8b3-8ac8a8032c0d" providerId="ADAL" clId="{6BC6344B-EDBD-424D-BA6C-9BFEE28C5C0B}" dt="2020-11-11T12:03:15.075" v="0" actId="6549"/>
        <pc:sldMkLst>
          <pc:docMk/>
          <pc:sldMk cId="294641712"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C5B2-3DFF-A44A-9C75-9017AF23209B}"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C4759-D518-0648-9B22-D2CC72B673D6}" type="slidenum">
              <a:rPr lang="en-US" smtClean="0"/>
              <a:t>‹#›</a:t>
            </a:fld>
            <a:endParaRPr lang="en-US"/>
          </a:p>
        </p:txBody>
      </p:sp>
    </p:spTree>
    <p:extLst>
      <p:ext uri="{BB962C8B-B14F-4D97-AF65-F5344CB8AC3E}">
        <p14:creationId xmlns:p14="http://schemas.microsoft.com/office/powerpoint/2010/main" val="410923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pecsavers.wistia.com/medias/wg2kw3yfd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3C4759-D518-0648-9B22-D2CC72B673D6}" type="slidenum">
              <a:rPr lang="en-US" smtClean="0"/>
              <a:t>3</a:t>
            </a:fld>
            <a:endParaRPr lang="en-US"/>
          </a:p>
        </p:txBody>
      </p:sp>
    </p:spTree>
    <p:extLst>
      <p:ext uri="{BB962C8B-B14F-4D97-AF65-F5344CB8AC3E}">
        <p14:creationId xmlns:p14="http://schemas.microsoft.com/office/powerpoint/2010/main" val="98183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C4759-D518-0648-9B22-D2CC72B673D6}" type="slidenum">
              <a:rPr lang="en-US" smtClean="0"/>
              <a:t>20</a:t>
            </a:fld>
            <a:endParaRPr lang="en-US"/>
          </a:p>
        </p:txBody>
      </p:sp>
    </p:spTree>
    <p:extLst>
      <p:ext uri="{BB962C8B-B14F-4D97-AF65-F5344CB8AC3E}">
        <p14:creationId xmlns:p14="http://schemas.microsoft.com/office/powerpoint/2010/main" val="249568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C4759-D518-0648-9B22-D2CC72B673D6}" type="slidenum">
              <a:rPr lang="en-US" smtClean="0"/>
              <a:t>21</a:t>
            </a:fld>
            <a:endParaRPr lang="en-US"/>
          </a:p>
        </p:txBody>
      </p:sp>
    </p:spTree>
    <p:extLst>
      <p:ext uri="{BB962C8B-B14F-4D97-AF65-F5344CB8AC3E}">
        <p14:creationId xmlns:p14="http://schemas.microsoft.com/office/powerpoint/2010/main" val="99129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is discrimination legislation?  Essentially it is </a:t>
            </a:r>
            <a:r>
              <a:rPr lang="en-GB" dirty="0"/>
              <a:t>about ensuring that</a:t>
            </a:r>
            <a:r>
              <a:rPr lang="en-GB" sz="1200" dirty="0"/>
              <a:t> everyone can</a:t>
            </a:r>
            <a:r>
              <a:rPr lang="en-GB" sz="1200" baseline="0" dirty="0"/>
              <a:t> </a:t>
            </a:r>
            <a:r>
              <a:rPr lang="en-GB" sz="1200" dirty="0"/>
              <a:t>get equal and non-discriminatory access to work, education, </a:t>
            </a:r>
            <a:r>
              <a:rPr lang="en-GB" sz="1200" b="0" u="none" dirty="0"/>
              <a:t>housing</a:t>
            </a:r>
            <a:r>
              <a:rPr lang="en-GB" sz="1200" dirty="0"/>
              <a:t> and services – like shops, the cinema, the hospital, and so on.</a:t>
            </a:r>
            <a:r>
              <a:rPr lang="en-GB" sz="1050" kern="1200" dirty="0">
                <a:solidFill>
                  <a:schemeClr val="tx1"/>
                </a:solidFill>
                <a:effectLst/>
                <a:latin typeface="+mn-lt"/>
                <a:ea typeface="+mn-ea"/>
                <a:cs typeface="+mn-cs"/>
              </a:rPr>
              <a:t> </a:t>
            </a:r>
            <a:endParaRPr lang="en-GB" sz="1050" kern="1200" baseline="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D34-36F0-4429-BCA4-7D7BB4F310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394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In Guernsey at the moment, our existing legislation only protects people from discrimination at work on the grounds of sex (including pregnancy), gender reassignment (which protects trans people) and marriage.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In July of this year, the States agreed to the preparation of a new Discrimination Ordinance in two phases.</a:t>
            </a:r>
            <a:r>
              <a:rPr lang="en-GB" sz="1600" kern="1200" baseline="0" dirty="0">
                <a:solidFill>
                  <a:schemeClr val="tx1"/>
                </a:solidFill>
                <a:effectLst/>
                <a:latin typeface="+mn-lt"/>
                <a:ea typeface="+mn-ea"/>
                <a:cs typeface="+mn-cs"/>
              </a:rPr>
              <a:t> D</a:t>
            </a:r>
            <a:r>
              <a:rPr lang="en-GB" sz="1600" kern="1200" dirty="0">
                <a:solidFill>
                  <a:schemeClr val="tx1"/>
                </a:solidFill>
                <a:effectLst/>
                <a:latin typeface="+mn-lt"/>
                <a:ea typeface="+mn-ea"/>
                <a:cs typeface="+mn-cs"/>
              </a:rPr>
              <a:t>iscrimination on the grounds of disability, carer status</a:t>
            </a:r>
            <a:r>
              <a:rPr lang="en-GB" sz="1600" kern="1200" baseline="0" dirty="0">
                <a:solidFill>
                  <a:schemeClr val="tx1"/>
                </a:solidFill>
                <a:effectLst/>
                <a:latin typeface="+mn-lt"/>
                <a:ea typeface="+mn-ea"/>
                <a:cs typeface="+mn-cs"/>
              </a:rPr>
              <a:t> will be outlawed as part of the first phase, which </a:t>
            </a:r>
            <a:r>
              <a:rPr lang="en-GB" sz="1600" kern="1200" dirty="0">
                <a:solidFill>
                  <a:schemeClr val="tx1"/>
                </a:solidFill>
                <a:effectLst/>
                <a:latin typeface="+mn-lt"/>
                <a:ea typeface="+mn-ea"/>
                <a:cs typeface="+mn-cs"/>
              </a:rPr>
              <a:t>is expected to come into force in 2022</a:t>
            </a:r>
            <a:r>
              <a:rPr lang="en-GB" sz="1600" kern="1200" baseline="0" dirty="0">
                <a:solidFill>
                  <a:schemeClr val="tx1"/>
                </a:solidFill>
                <a:effectLst/>
                <a:latin typeface="+mn-lt"/>
                <a:ea typeface="+mn-ea"/>
                <a:cs typeface="+mn-cs"/>
              </a:rPr>
              <a:t> and will be much wider than just employment covering access to good and services, education, accommodation and membership of clubs and associations.</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endParaRPr lang="en-GB" sz="1600" kern="1200" baseline="0" dirty="0">
              <a:solidFill>
                <a:schemeClr val="tx1"/>
              </a:solidFill>
              <a:effectLst/>
              <a:latin typeface="+mn-lt"/>
              <a:ea typeface="+mn-ea"/>
              <a:cs typeface="+mn-cs"/>
            </a:endParaRPr>
          </a:p>
          <a:p>
            <a:endParaRPr lang="en-GB" sz="16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D34-36F0-4429-BCA4-7D7BB4F310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68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Ordinance will prohibit five main types of discrimination,</a:t>
            </a:r>
            <a:r>
              <a:rPr lang="en-GB" sz="1200" kern="1200" baseline="0" dirty="0">
                <a:solidFill>
                  <a:schemeClr val="tx1"/>
                </a:solidFill>
                <a:effectLst/>
                <a:latin typeface="+mn-lt"/>
                <a:ea typeface="+mn-ea"/>
                <a:cs typeface="+mn-cs"/>
              </a:rPr>
              <a:t> as well as prohibiting conduct such as harassment, sexual harassment and victimisation. </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D34-36F0-4429-BCA4-7D7BB4F310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30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 why is this legislation so important for disabled persons?</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Firstly, it will prohibit less favourable treatment of disabled persons and their unpaid 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t>It will require employers and providers of goods and services to consider the impact of policies and procedures on disabled people and unpaid carers (and other groups) and eliminate or minimise those impacts.</a:t>
            </a:r>
          </a:p>
          <a:p>
            <a:endParaRPr lang="en-GB" sz="1200" dirty="0"/>
          </a:p>
          <a:p>
            <a:r>
              <a:rPr lang="en-GB" sz="1200" dirty="0"/>
              <a:t>It will introduce a duty on employers, providers of goods or services, accommodation providers and clubs and associations to provide ‘reasonable adjustments’ when requested by a disabled person</a:t>
            </a:r>
            <a:r>
              <a:rPr lang="en-GB" sz="1200" baseline="0" dirty="0"/>
              <a:t> (and not a disproportionate burden).</a:t>
            </a:r>
            <a:endParaRPr lang="en-GB" sz="1200" dirty="0"/>
          </a:p>
          <a:p>
            <a:endParaRPr lang="en-GB" sz="1200" dirty="0"/>
          </a:p>
          <a:p>
            <a:r>
              <a:rPr lang="en-GB" sz="1200" dirty="0"/>
              <a:t>It will hopefully lead to improved awareness and consideration of the needs of disabled people.</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D34-36F0-4429-BCA4-7D7BB4F310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81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GB" sz="1600" dirty="0"/>
              <a:t>There is a great deal of work required to make this all happen, both some further policy work and project implementation.</a:t>
            </a:r>
          </a:p>
          <a:p>
            <a:endParaRPr lang="en-GB" sz="1600" dirty="0"/>
          </a:p>
          <a:p>
            <a:r>
              <a:rPr lang="en-GB" sz="1600" dirty="0"/>
              <a:t>This diagram shows how Phase 1 will be implemented.</a:t>
            </a:r>
          </a:p>
          <a:p>
            <a:r>
              <a:rPr lang="en-GB" sz="1600" dirty="0"/>
              <a:t> </a:t>
            </a:r>
          </a:p>
          <a:p>
            <a:r>
              <a:rPr lang="en-GB" sz="1600" dirty="0"/>
              <a:t>Work has already begun on the drafting of the legislation. </a:t>
            </a:r>
          </a:p>
          <a:p>
            <a:endParaRPr lang="en-GB" sz="1600" dirty="0"/>
          </a:p>
          <a:p>
            <a:r>
              <a:rPr lang="en-GB" sz="1600" dirty="0"/>
              <a:t>Guidance and training for employers and service providers on their future new responsibilities will be provided before the legislation comes into force in the second half of 2021.</a:t>
            </a:r>
          </a:p>
          <a:p>
            <a:endParaRPr lang="en-GB" sz="1600" dirty="0"/>
          </a:p>
          <a:p>
            <a:r>
              <a:rPr lang="en-GB" sz="1600" dirty="0"/>
              <a:t>While a date has not been set for when the legislation will come into force, it is anticipated that this would be during 2022, if all goes to plan, so businesses and organisations will have time to prepare. Originally we were hoping for April 2022, but delays in debate due to Covid-19 and the rescheduling of the General Election may mean that the implementation date is later in 2022. </a:t>
            </a:r>
            <a:endParaRPr lang="en-GB" sz="1600" b="1" dirty="0"/>
          </a:p>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7FD34-36F0-4429-BCA4-7D7BB4F310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42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respectful communication and interaction with people who have disabilities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29D50-5B5A-4E55-BB6B-B85783BE72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31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29D50-5B5A-4E55-BB6B-B85783BE72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554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recognizes that individuals are more than their disabilities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29D50-5B5A-4E55-BB6B-B85783BE72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https://</a:t>
            </a:r>
            <a:r>
              <a:rPr lang="en-GB" sz="1200" dirty="0" err="1">
                <a:solidFill>
                  <a:schemeClr val="bg1"/>
                </a:solidFill>
              </a:rPr>
              <a:t>youtu.be</a:t>
            </a:r>
            <a:r>
              <a:rPr lang="en-GB" sz="1200" dirty="0">
                <a:solidFill>
                  <a:schemeClr val="bg1"/>
                </a:solidFill>
              </a:rPr>
              <a:t>/4K5fbQ1-zps</a:t>
            </a:r>
          </a:p>
          <a:p>
            <a:endParaRPr lang="en-GB" dirty="0"/>
          </a:p>
        </p:txBody>
      </p:sp>
      <p:sp>
        <p:nvSpPr>
          <p:cNvPr id="4" name="Slide Number Placeholder 3"/>
          <p:cNvSpPr>
            <a:spLocks noGrp="1"/>
          </p:cNvSpPr>
          <p:nvPr>
            <p:ph type="sldNum" sz="quarter" idx="5"/>
          </p:nvPr>
        </p:nvSpPr>
        <p:spPr/>
        <p:txBody>
          <a:bodyPr/>
          <a:lstStyle/>
          <a:p>
            <a:fld id="{862FA1B1-4B65-1247-9C9A-ECD59C79CE11}" type="slidenum">
              <a:rPr lang="en-US" smtClean="0"/>
              <a:t>6</a:t>
            </a:fld>
            <a:endParaRPr lang="en-US"/>
          </a:p>
        </p:txBody>
      </p:sp>
    </p:spTree>
    <p:extLst>
      <p:ext uri="{BB962C8B-B14F-4D97-AF65-F5344CB8AC3E}">
        <p14:creationId xmlns:p14="http://schemas.microsoft.com/office/powerpoint/2010/main" val="1655988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Shake hands: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limited hand use or who have artificial limbs can usually shake hands. (Shaking hands with the left hand is also an acceptable greeting.)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Adults as adults: Address people who have disabilities by their first names only when extending the same familiarity to all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29D50-5B5A-4E55-BB6B-B85783BE72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86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https://matter.gg/purple-tuesday-2019/hidden-</a:t>
            </a:r>
            <a:r>
              <a:rPr lang="en-US" dirty="0" err="1"/>
              <a:t>disabilites</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59F76-9E84-2340-A66B-DA2DE31BEC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19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Guernsey </a:t>
            </a:r>
          </a:p>
        </p:txBody>
      </p:sp>
      <p:sp>
        <p:nvSpPr>
          <p:cNvPr id="4" name="Slide Number Placeholder 3"/>
          <p:cNvSpPr>
            <a:spLocks noGrp="1"/>
          </p:cNvSpPr>
          <p:nvPr>
            <p:ph type="sldNum" sz="quarter" idx="5"/>
          </p:nvPr>
        </p:nvSpPr>
        <p:spPr/>
        <p:txBody>
          <a:bodyPr/>
          <a:lstStyle/>
          <a:p>
            <a:fld id="{A23C4759-D518-0648-9B22-D2CC72B673D6}" type="slidenum">
              <a:rPr lang="en-US" smtClean="0"/>
              <a:t>33</a:t>
            </a:fld>
            <a:endParaRPr lang="en-US"/>
          </a:p>
        </p:txBody>
      </p:sp>
    </p:spTree>
    <p:extLst>
      <p:ext uri="{BB962C8B-B14F-4D97-AF65-F5344CB8AC3E}">
        <p14:creationId xmlns:p14="http://schemas.microsoft.com/office/powerpoint/2010/main" val="345676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Understanding the condition - https://</a:t>
            </a:r>
            <a:r>
              <a:rPr lang="en-US" dirty="0" err="1"/>
              <a:t>youtu.be</a:t>
            </a:r>
            <a:r>
              <a:rPr lang="en-US" dirty="0"/>
              <a:t>/</a:t>
            </a:r>
            <a:r>
              <a:rPr lang="en-US" dirty="0" err="1"/>
              <a:t>WobenoOeSIM</a:t>
            </a:r>
            <a:endParaRPr lang="en-US" dirty="0"/>
          </a:p>
          <a:p>
            <a:r>
              <a:rPr lang="en-US" dirty="0"/>
              <a:t>Eating out - https://</a:t>
            </a:r>
            <a:r>
              <a:rPr lang="en-US" dirty="0" err="1"/>
              <a:t>youtu.be</a:t>
            </a:r>
            <a:r>
              <a:rPr lang="en-US" dirty="0"/>
              <a:t>/VIB28lX4NVU</a:t>
            </a:r>
          </a:p>
          <a:p>
            <a:r>
              <a:rPr lang="en-US" dirty="0"/>
              <a:t>Improving the shopping experience - Sound hints and tips - https://</a:t>
            </a:r>
            <a:r>
              <a:rPr lang="en-US" dirty="0" err="1"/>
              <a:t>youtu.be</a:t>
            </a:r>
            <a:r>
              <a:rPr lang="en-US" dirty="0"/>
              <a:t>/geYgc1NlLoU</a:t>
            </a:r>
          </a:p>
          <a:p>
            <a:r>
              <a:rPr lang="en-US" dirty="0"/>
              <a:t>Improving the shopping experience - Visual hints and tips - https://</a:t>
            </a:r>
            <a:r>
              <a:rPr lang="en-US" dirty="0" err="1"/>
              <a:t>youtu.be</a:t>
            </a:r>
            <a:r>
              <a:rPr lang="en-US" dirty="0"/>
              <a:t>/0noHFG6I0mk</a:t>
            </a:r>
          </a:p>
        </p:txBody>
      </p:sp>
      <p:sp>
        <p:nvSpPr>
          <p:cNvPr id="4" name="Slide Number Placeholder 3"/>
          <p:cNvSpPr>
            <a:spLocks noGrp="1"/>
          </p:cNvSpPr>
          <p:nvPr>
            <p:ph type="sldNum" sz="quarter" idx="5"/>
          </p:nvPr>
        </p:nvSpPr>
        <p:spPr/>
        <p:txBody>
          <a:bodyPr/>
          <a:lstStyle/>
          <a:p>
            <a:fld id="{A23C4759-D518-0648-9B22-D2CC72B673D6}" type="slidenum">
              <a:rPr lang="en-US" smtClean="0"/>
              <a:t>34</a:t>
            </a:fld>
            <a:endParaRPr lang="en-US"/>
          </a:p>
        </p:txBody>
      </p:sp>
    </p:spTree>
    <p:extLst>
      <p:ext uri="{BB962C8B-B14F-4D97-AF65-F5344CB8AC3E}">
        <p14:creationId xmlns:p14="http://schemas.microsoft.com/office/powerpoint/2010/main" val="2196979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https://</a:t>
            </a:r>
            <a:r>
              <a:rPr lang="en-GB" sz="1200" dirty="0" err="1">
                <a:solidFill>
                  <a:schemeClr val="bg1"/>
                </a:solidFill>
              </a:rPr>
              <a:t>youtu.be</a:t>
            </a:r>
            <a:r>
              <a:rPr lang="en-GB" sz="1200" dirty="0">
                <a:solidFill>
                  <a:schemeClr val="bg1"/>
                </a:solidFill>
              </a:rPr>
              <a:t>/4K5fbQ1-zps</a:t>
            </a:r>
          </a:p>
          <a:p>
            <a:endParaRPr lang="en-GB" dirty="0"/>
          </a:p>
        </p:txBody>
      </p:sp>
      <p:sp>
        <p:nvSpPr>
          <p:cNvPr id="4" name="Slide Number Placeholder 3"/>
          <p:cNvSpPr>
            <a:spLocks noGrp="1"/>
          </p:cNvSpPr>
          <p:nvPr>
            <p:ph type="sldNum" sz="quarter" idx="5"/>
          </p:nvPr>
        </p:nvSpPr>
        <p:spPr/>
        <p:txBody>
          <a:bodyPr/>
          <a:lstStyle/>
          <a:p>
            <a:fld id="{862FA1B1-4B65-1247-9C9A-ECD59C79CE11}" type="slidenum">
              <a:rPr lang="en-US" smtClean="0"/>
              <a:t>38</a:t>
            </a:fld>
            <a:endParaRPr lang="en-US"/>
          </a:p>
        </p:txBody>
      </p:sp>
    </p:spTree>
    <p:extLst>
      <p:ext uri="{BB962C8B-B14F-4D97-AF65-F5344CB8AC3E}">
        <p14:creationId xmlns:p14="http://schemas.microsoft.com/office/powerpoint/2010/main" val="251573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FA1B1-4B65-1247-9C9A-ECD59C79C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61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FA1B1-4B65-1247-9C9A-ECD59C79CE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54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https://www.youtube.com/watch?v=dVp9Z5k0dEE</a:t>
            </a:r>
          </a:p>
          <a:p>
            <a:endParaRPr lang="en-US" dirty="0"/>
          </a:p>
        </p:txBody>
      </p:sp>
      <p:sp>
        <p:nvSpPr>
          <p:cNvPr id="4" name="Slide Number Placeholder 3"/>
          <p:cNvSpPr>
            <a:spLocks noGrp="1"/>
          </p:cNvSpPr>
          <p:nvPr>
            <p:ph type="sldNum" sz="quarter" idx="5"/>
          </p:nvPr>
        </p:nvSpPr>
        <p:spPr/>
        <p:txBody>
          <a:bodyPr/>
          <a:lstStyle/>
          <a:p>
            <a:fld id="{862FA1B1-4B65-1247-9C9A-ECD59C79CE11}" type="slidenum">
              <a:rPr lang="en-US" smtClean="0"/>
              <a:t>11</a:t>
            </a:fld>
            <a:endParaRPr lang="en-US"/>
          </a:p>
        </p:txBody>
      </p:sp>
    </p:spTree>
    <p:extLst>
      <p:ext uri="{BB962C8B-B14F-4D97-AF65-F5344CB8AC3E}">
        <p14:creationId xmlns:p14="http://schemas.microsoft.com/office/powerpoint/2010/main" val="74333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https://specsavers.wistia.com/medias/wg2kw3yfdr</a:t>
            </a:r>
            <a:r>
              <a:rPr lang="en-GB" dirty="0"/>
              <a:t>  -PLAY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48E12-2508-EC48-8C8F-6EBA1DD7F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1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FA1B1-4B65-1247-9C9A-ECD59C79CE11}" type="slidenum">
              <a:rPr lang="en-US" smtClean="0"/>
              <a:t>13</a:t>
            </a:fld>
            <a:endParaRPr lang="en-US"/>
          </a:p>
        </p:txBody>
      </p:sp>
    </p:spTree>
    <p:extLst>
      <p:ext uri="{BB962C8B-B14F-4D97-AF65-F5344CB8AC3E}">
        <p14:creationId xmlns:p14="http://schemas.microsoft.com/office/powerpoint/2010/main" val="142276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C4759-D518-0648-9B22-D2CC72B673D6}" type="slidenum">
              <a:rPr lang="en-US" smtClean="0"/>
              <a:t>16</a:t>
            </a:fld>
            <a:endParaRPr lang="en-US"/>
          </a:p>
        </p:txBody>
      </p:sp>
    </p:spTree>
    <p:extLst>
      <p:ext uri="{BB962C8B-B14F-4D97-AF65-F5344CB8AC3E}">
        <p14:creationId xmlns:p14="http://schemas.microsoft.com/office/powerpoint/2010/main" val="424133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which is worth £274 billion in the UK  (</a:t>
            </a:r>
            <a:r>
              <a:rPr lang="en-US" dirty="0"/>
              <a:t>and is rising by an average of 14% per annum)</a:t>
            </a:r>
          </a:p>
        </p:txBody>
      </p:sp>
      <p:sp>
        <p:nvSpPr>
          <p:cNvPr id="4" name="Slide Number Placeholder 3"/>
          <p:cNvSpPr>
            <a:spLocks noGrp="1"/>
          </p:cNvSpPr>
          <p:nvPr>
            <p:ph type="sldNum" sz="quarter" idx="5"/>
          </p:nvPr>
        </p:nvSpPr>
        <p:spPr/>
        <p:txBody>
          <a:bodyPr/>
          <a:lstStyle/>
          <a:p>
            <a:fld id="{A23C4759-D518-0648-9B22-D2CC72B673D6}" type="slidenum">
              <a:rPr lang="en-US" smtClean="0"/>
              <a:t>17</a:t>
            </a:fld>
            <a:endParaRPr lang="en-US"/>
          </a:p>
        </p:txBody>
      </p:sp>
    </p:spTree>
    <p:extLst>
      <p:ext uri="{BB962C8B-B14F-4D97-AF65-F5344CB8AC3E}">
        <p14:creationId xmlns:p14="http://schemas.microsoft.com/office/powerpoint/2010/main" val="39641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92EB6C-FF2A-2E4F-BFF3-29F21568495E}"/>
              </a:ext>
            </a:extLst>
          </p:cNvPr>
          <p:cNvSpPr>
            <a:spLocks noGrp="1"/>
          </p:cNvSpPr>
          <p:nvPr>
            <p:ph type="ctrTitle"/>
          </p:nvPr>
        </p:nvSpPr>
        <p:spPr>
          <a:xfrm>
            <a:off x="864575" y="1122363"/>
            <a:ext cx="6881448" cy="2387600"/>
          </a:xfrm>
        </p:spPr>
        <p:txBody>
          <a:bodyPr anchor="b"/>
          <a:lstStyle>
            <a:lvl1pPr algn="l">
              <a:defRPr sz="6000"/>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FCD4A012-7358-6945-BB97-1A3C6E7CDC65}"/>
              </a:ext>
            </a:extLst>
          </p:cNvPr>
          <p:cNvSpPr>
            <a:spLocks noGrp="1"/>
          </p:cNvSpPr>
          <p:nvPr>
            <p:ph type="subTitle" idx="1"/>
          </p:nvPr>
        </p:nvSpPr>
        <p:spPr>
          <a:xfrm>
            <a:off x="864575" y="3602038"/>
            <a:ext cx="6881448" cy="1655762"/>
          </a:xfrm>
        </p:spPr>
        <p:txBody>
          <a:bodyPr anchor="t">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Rectangle 8"/>
          <p:cNvSpPr/>
          <p:nvPr userDrawn="1"/>
        </p:nvSpPr>
        <p:spPr>
          <a:xfrm>
            <a:off x="7983415" y="0"/>
            <a:ext cx="4208585" cy="6858000"/>
          </a:xfrm>
          <a:prstGeom prst="rect">
            <a:avLst/>
          </a:prstGeom>
          <a:solidFill>
            <a:schemeClr val="bg2"/>
          </a:solidFill>
          <a:ln w="0">
            <a:noFill/>
          </a:ln>
          <a:effectLst>
            <a:innerShdw blurRad="63500" dist="1016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46D23-1BE9-DF4F-B26E-C78161142F42}"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134891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92EB6C-FF2A-2E4F-BFF3-29F21568495E}"/>
              </a:ext>
            </a:extLst>
          </p:cNvPr>
          <p:cNvSpPr>
            <a:spLocks noGrp="1"/>
          </p:cNvSpPr>
          <p:nvPr>
            <p:ph type="ctrTitle"/>
          </p:nvPr>
        </p:nvSpPr>
        <p:spPr>
          <a:xfrm>
            <a:off x="864575" y="1122363"/>
            <a:ext cx="6881448" cy="2387600"/>
          </a:xfrm>
        </p:spPr>
        <p:txBody>
          <a:bodyPr anchor="b"/>
          <a:lstStyle>
            <a:lvl1pPr algn="l">
              <a:defRPr sz="6000"/>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FCD4A012-7358-6945-BB97-1A3C6E7CDC65}"/>
              </a:ext>
            </a:extLst>
          </p:cNvPr>
          <p:cNvSpPr>
            <a:spLocks noGrp="1"/>
          </p:cNvSpPr>
          <p:nvPr>
            <p:ph type="subTitle" idx="1"/>
          </p:nvPr>
        </p:nvSpPr>
        <p:spPr>
          <a:xfrm>
            <a:off x="864575" y="3602038"/>
            <a:ext cx="6881448" cy="1655762"/>
          </a:xfrm>
        </p:spPr>
        <p:txBody>
          <a:bodyPr anchor="t">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Rectangle 8"/>
          <p:cNvSpPr/>
          <p:nvPr userDrawn="1"/>
        </p:nvSpPr>
        <p:spPr>
          <a:xfrm>
            <a:off x="7983415" y="0"/>
            <a:ext cx="4208585" cy="6858000"/>
          </a:xfrm>
          <a:prstGeom prst="rect">
            <a:avLst/>
          </a:prstGeom>
          <a:solidFill>
            <a:srgbClr val="604C8B"/>
          </a:solidFill>
          <a:effectLst>
            <a:innerShdw blurRad="63500" dist="1016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020788-0146-044E-BFE0-BAE1F9BCF81B}"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47099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20788-0146-044E-BFE0-BAE1F9BCF81B}"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462092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20788-0146-044E-BFE0-BAE1F9BCF81B}"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1081326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952500" y="1177681"/>
            <a:ext cx="2743200" cy="3200401"/>
          </a:xfrm>
        </p:spPr>
        <p:txBody>
          <a:bodyPr/>
          <a:lstStyle/>
          <a:p>
            <a:endParaRPr lang="en-US"/>
          </a:p>
        </p:txBody>
      </p:sp>
      <p:sp>
        <p:nvSpPr>
          <p:cNvPr id="8" name="Picture Placeholder 6"/>
          <p:cNvSpPr>
            <a:spLocks noGrp="1"/>
          </p:cNvSpPr>
          <p:nvPr>
            <p:ph type="pic" sz="quarter" idx="14"/>
          </p:nvPr>
        </p:nvSpPr>
        <p:spPr>
          <a:xfrm>
            <a:off x="4838700" y="1177681"/>
            <a:ext cx="2743200" cy="3200401"/>
          </a:xfrm>
        </p:spPr>
        <p:txBody>
          <a:bodyPr/>
          <a:lstStyle/>
          <a:p>
            <a:endParaRPr lang="en-US"/>
          </a:p>
        </p:txBody>
      </p:sp>
      <p:sp>
        <p:nvSpPr>
          <p:cNvPr id="9" name="Picture Placeholder 6"/>
          <p:cNvSpPr>
            <a:spLocks noGrp="1"/>
          </p:cNvSpPr>
          <p:nvPr>
            <p:ph type="pic" sz="quarter" idx="15"/>
          </p:nvPr>
        </p:nvSpPr>
        <p:spPr>
          <a:xfrm>
            <a:off x="8724900" y="1177681"/>
            <a:ext cx="2743200" cy="3200401"/>
          </a:xfrm>
        </p:spPr>
        <p:txBody>
          <a:bodyPr/>
          <a:lstStyle/>
          <a:p>
            <a:endParaRPr lang="en-US"/>
          </a:p>
        </p:txBody>
      </p:sp>
      <p:sp>
        <p:nvSpPr>
          <p:cNvPr id="11" name="Text Placeholder 10"/>
          <p:cNvSpPr>
            <a:spLocks noGrp="1"/>
          </p:cNvSpPr>
          <p:nvPr>
            <p:ph type="body" sz="quarter" idx="16"/>
          </p:nvPr>
        </p:nvSpPr>
        <p:spPr>
          <a:xfrm>
            <a:off x="952500" y="4378691"/>
            <a:ext cx="2743200" cy="1380271"/>
          </a:xfrm>
          <a:solidFill>
            <a:srgbClr val="604C8B"/>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7"/>
          </p:nvPr>
        </p:nvSpPr>
        <p:spPr>
          <a:xfrm>
            <a:off x="4838700" y="4378691"/>
            <a:ext cx="2743200" cy="1380271"/>
          </a:xfrm>
          <a:solidFill>
            <a:srgbClr val="604C8B"/>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8"/>
          </p:nvPr>
        </p:nvSpPr>
        <p:spPr>
          <a:xfrm>
            <a:off x="8724900" y="4378691"/>
            <a:ext cx="2743200" cy="1380271"/>
          </a:xfrm>
          <a:solidFill>
            <a:srgbClr val="604C8B"/>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2171"/>
            <a:ext cx="10515600" cy="823070"/>
          </a:xfrm>
        </p:spPr>
        <p:txBody>
          <a:bodyPr/>
          <a:lstStyle>
            <a:lvl1pPr>
              <a:defRPr b="1" i="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2655277"/>
            <a:ext cx="10515600" cy="3468932"/>
          </a:xfrm>
        </p:spPr>
        <p:txBody>
          <a:bodyPr/>
          <a:lstStyle>
            <a:lvl1pPr>
              <a:buClr>
                <a:srgbClr val="604C8B"/>
              </a:buClr>
              <a:defRPr b="0" i="0">
                <a:latin typeface="Arial" charset="0"/>
                <a:ea typeface="Arial" charset="0"/>
                <a:cs typeface="Arial" charset="0"/>
              </a:defRPr>
            </a:lvl1pPr>
            <a:lvl2pPr>
              <a:buClr>
                <a:srgbClr val="604C8B"/>
              </a:buClr>
              <a:defRPr b="0" i="0">
                <a:latin typeface="Arial" charset="0"/>
                <a:ea typeface="Arial" charset="0"/>
                <a:cs typeface="Arial" charset="0"/>
              </a:defRPr>
            </a:lvl2pPr>
            <a:lvl3pPr>
              <a:buClr>
                <a:srgbClr val="604C8B"/>
              </a:buClr>
              <a:defRPr b="0" i="0">
                <a:latin typeface="Arial" charset="0"/>
                <a:ea typeface="Arial" charset="0"/>
                <a:cs typeface="Arial" charset="0"/>
              </a:defRPr>
            </a:lvl3pPr>
            <a:lvl4pPr>
              <a:buClr>
                <a:srgbClr val="604C8B"/>
              </a:buClr>
              <a:defRPr b="0" i="0">
                <a:latin typeface="Arial" charset="0"/>
                <a:ea typeface="Arial" charset="0"/>
                <a:cs typeface="Arial" charset="0"/>
              </a:defRPr>
            </a:lvl4pPr>
            <a:lvl5pPr>
              <a:buClr>
                <a:srgbClr val="604C8B"/>
              </a:buCl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838200" y="22953"/>
            <a:ext cx="10515600" cy="10955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en-US" sz="2800" dirty="0">
                <a:solidFill>
                  <a:srgbClr val="604C8B"/>
                </a:solidFill>
              </a:rPr>
              <a:t>Hints and Tips</a:t>
            </a:r>
          </a:p>
        </p:txBody>
      </p:sp>
      <p:sp>
        <p:nvSpPr>
          <p:cNvPr id="8" name="Freeform 7"/>
          <p:cNvSpPr/>
          <p:nvPr userDrawn="1"/>
        </p:nvSpPr>
        <p:spPr>
          <a:xfrm>
            <a:off x="838200" y="2134865"/>
            <a:ext cx="5978770" cy="174088"/>
          </a:xfrm>
          <a:custGeom>
            <a:avLst/>
            <a:gdLst>
              <a:gd name="connsiteX0" fmla="*/ 0 w 5978770"/>
              <a:gd name="connsiteY0" fmla="*/ 295576 h 295576"/>
              <a:gd name="connsiteX1" fmla="*/ 5978770 w 5978770"/>
              <a:gd name="connsiteY1" fmla="*/ 40599 h 295576"/>
            </a:gdLst>
            <a:ahLst/>
            <a:cxnLst>
              <a:cxn ang="0">
                <a:pos x="connsiteX0" y="connsiteY0"/>
              </a:cxn>
              <a:cxn ang="0">
                <a:pos x="connsiteX1" y="connsiteY1"/>
              </a:cxn>
            </a:cxnLst>
            <a:rect l="l" t="t" r="r" b="b"/>
            <a:pathLst>
              <a:path w="5978770" h="295576">
                <a:moveTo>
                  <a:pt x="0" y="295576"/>
                </a:moveTo>
                <a:cubicBezTo>
                  <a:pt x="2384914" y="105076"/>
                  <a:pt x="4769828" y="-85424"/>
                  <a:pt x="5978770" y="40599"/>
                </a:cubicBezTo>
              </a:path>
            </a:pathLst>
          </a:custGeom>
          <a:noFill/>
          <a:ln w="57150">
            <a:solidFill>
              <a:srgbClr val="604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20788-0146-044E-BFE0-BAE1F9BCF81B}"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184046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020788-0146-044E-BFE0-BAE1F9BCF81B}"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41653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20788-0146-044E-BFE0-BAE1F9BCF81B}"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207057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346D23-1BE9-DF4F-B26E-C78161142F42}"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20788-0146-044E-BFE0-BAE1F9BCF81B}"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DEB25-60A0-1042-BAC3-045571B630D0}" type="slidenum">
              <a:rPr lang="en-US" smtClean="0"/>
              <a:t>‹#›</a:t>
            </a:fld>
            <a:endParaRPr lang="en-US"/>
          </a:p>
        </p:txBody>
      </p:sp>
    </p:spTree>
    <p:extLst>
      <p:ext uri="{BB962C8B-B14F-4D97-AF65-F5344CB8AC3E}">
        <p14:creationId xmlns:p14="http://schemas.microsoft.com/office/powerpoint/2010/main" val="153037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B7C8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136" y="5044422"/>
            <a:ext cx="4406993" cy="976865"/>
          </a:xfrm>
          <a:prstGeom prst="rect">
            <a:avLst/>
          </a:prstGeom>
        </p:spPr>
      </p:pic>
      <p:sp>
        <p:nvSpPr>
          <p:cNvPr id="7" name="Title 1"/>
          <p:cNvSpPr>
            <a:spLocks noGrp="1"/>
          </p:cNvSpPr>
          <p:nvPr>
            <p:ph type="ctrTitle" hasCustomPrompt="1"/>
          </p:nvPr>
        </p:nvSpPr>
        <p:spPr>
          <a:xfrm>
            <a:off x="974811" y="908720"/>
            <a:ext cx="9748607" cy="2985947"/>
          </a:xfrm>
          <a:prstGeom prst="rect">
            <a:avLst/>
          </a:prstGeom>
        </p:spPr>
        <p:txBody>
          <a:bodyPr anchor="t">
            <a:noAutofit/>
          </a:bodyPr>
          <a:lstStyle>
            <a:lvl1pPr>
              <a:defRPr sz="4400" baseline="0">
                <a:solidFill>
                  <a:schemeClr val="bg1"/>
                </a:solidFill>
              </a:defRPr>
            </a:lvl1pPr>
          </a:lstStyle>
          <a:p>
            <a:pPr marL="15875" algn="l"/>
            <a:r>
              <a:rPr lang="en-GB" sz="4000" dirty="0">
                <a:solidFill>
                  <a:schemeClr val="bg1"/>
                </a:solidFill>
              </a:rPr>
              <a:t>Insert Title/Subtitle Here</a:t>
            </a:r>
            <a:endParaRPr lang="en-GB" sz="4000" dirty="0"/>
          </a:p>
        </p:txBody>
      </p:sp>
      <p:sp>
        <p:nvSpPr>
          <p:cNvPr id="8" name="Subtitle 2"/>
          <p:cNvSpPr>
            <a:spLocks noGrp="1"/>
          </p:cNvSpPr>
          <p:nvPr>
            <p:ph type="subTitle" idx="1" hasCustomPrompt="1"/>
          </p:nvPr>
        </p:nvSpPr>
        <p:spPr>
          <a:xfrm>
            <a:off x="7536160" y="5445224"/>
            <a:ext cx="3763144" cy="576064"/>
          </a:xfrm>
          <a:prstGeom prst="rect">
            <a:avLst/>
          </a:prstGeom>
        </p:spPr>
        <p:txBody>
          <a:bodyPr>
            <a:normAutofit/>
          </a:bodyPr>
          <a:lstStyle>
            <a:lvl1pPr marL="0" indent="0" algn="r">
              <a:buNone/>
              <a:defRPr>
                <a:solidFill>
                  <a:schemeClr val="bg1"/>
                </a:solidFill>
              </a:defRPr>
            </a:lvl1pPr>
          </a:lstStyle>
          <a:p>
            <a:pPr algn="r"/>
            <a:r>
              <a:rPr lang="en-GB" sz="2400" dirty="0">
                <a:solidFill>
                  <a:schemeClr val="bg1"/>
                </a:solidFill>
              </a:rPr>
              <a:t>Insert date or Subtitle</a:t>
            </a:r>
          </a:p>
          <a:p>
            <a:endParaRPr lang="en-GB" dirty="0">
              <a:solidFill>
                <a:schemeClr val="tx1"/>
              </a:solidFill>
            </a:endParaRPr>
          </a:p>
        </p:txBody>
      </p:sp>
    </p:spTree>
    <p:extLst>
      <p:ext uri="{BB962C8B-B14F-4D97-AF65-F5344CB8AC3E}">
        <p14:creationId xmlns:p14="http://schemas.microsoft.com/office/powerpoint/2010/main" val="3112680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911225" y="692554"/>
            <a:ext cx="10330515" cy="698500"/>
          </a:xfrm>
          <a:prstGeom prst="rect">
            <a:avLst/>
          </a:prstGeom>
        </p:spPr>
        <p:txBody>
          <a:bodyPr>
            <a:normAutofit/>
          </a:bodyPr>
          <a:lstStyle>
            <a:lvl1pPr marL="0" indent="0">
              <a:buNone/>
              <a:defRPr sz="3600" baseline="0">
                <a:solidFill>
                  <a:srgbClr val="7B7C80"/>
                </a:solidFill>
              </a:defRPr>
            </a:lvl1pPr>
          </a:lstStyle>
          <a:p>
            <a:pPr lvl="0"/>
            <a:r>
              <a:rPr lang="en-US" dirty="0"/>
              <a:t>Slide Title</a:t>
            </a:r>
          </a:p>
        </p:txBody>
      </p:sp>
      <p:sp>
        <p:nvSpPr>
          <p:cNvPr id="12" name="Text Placeholder 11"/>
          <p:cNvSpPr>
            <a:spLocks noGrp="1"/>
          </p:cNvSpPr>
          <p:nvPr>
            <p:ph type="body" sz="quarter" idx="11" hasCustomPrompt="1"/>
          </p:nvPr>
        </p:nvSpPr>
        <p:spPr>
          <a:xfrm>
            <a:off x="911225" y="1631950"/>
            <a:ext cx="10329863" cy="4517838"/>
          </a:xfrm>
          <a:prstGeom prst="rect">
            <a:avLst/>
          </a:prstGeom>
        </p:spPr>
        <p:txBody>
          <a:bodyPr/>
          <a:lstStyle>
            <a:lvl1pPr>
              <a:defRPr sz="2400">
                <a:solidFill>
                  <a:schemeClr val="bg2">
                    <a:lumMod val="25000"/>
                  </a:schemeClr>
                </a:solidFill>
              </a:defRPr>
            </a:lvl1pPr>
          </a:lstStyle>
          <a:p>
            <a:pPr lvl="0"/>
            <a:r>
              <a:rPr lang="en-US" dirty="0"/>
              <a:t>Slide content</a:t>
            </a:r>
          </a:p>
        </p:txBody>
      </p:sp>
    </p:spTree>
    <p:extLst>
      <p:ext uri="{BB962C8B-B14F-4D97-AF65-F5344CB8AC3E}">
        <p14:creationId xmlns:p14="http://schemas.microsoft.com/office/powerpoint/2010/main" val="1407689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lding/Chapter Slide">
    <p:bg>
      <p:bgPr>
        <a:solidFill>
          <a:srgbClr val="7B7C8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792637" y="3092693"/>
            <a:ext cx="8606726" cy="882650"/>
          </a:xfrm>
          <a:prstGeom prst="rect">
            <a:avLst/>
          </a:prstGeom>
        </p:spPr>
        <p:txBody>
          <a:bodyPr/>
          <a:lstStyle>
            <a:lvl1pPr marL="0" indent="0" algn="ctr">
              <a:buNone/>
              <a:defRPr sz="3600" baseline="0">
                <a:solidFill>
                  <a:schemeClr val="bg1"/>
                </a:solidFill>
              </a:defRPr>
            </a:lvl1pPr>
          </a:lstStyle>
          <a:p>
            <a:pPr lvl="0"/>
            <a:r>
              <a:rPr lang="en-US" dirty="0"/>
              <a:t>Insert holding slide</a:t>
            </a:r>
          </a:p>
        </p:txBody>
      </p:sp>
    </p:spTree>
    <p:extLst>
      <p:ext uri="{BB962C8B-B14F-4D97-AF65-F5344CB8AC3E}">
        <p14:creationId xmlns:p14="http://schemas.microsoft.com/office/powerpoint/2010/main" val="36170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Righ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911226" y="692554"/>
            <a:ext cx="4880283" cy="698500"/>
          </a:xfrm>
          <a:prstGeom prst="rect">
            <a:avLst/>
          </a:prstGeom>
        </p:spPr>
        <p:txBody>
          <a:bodyPr>
            <a:normAutofit/>
          </a:bodyPr>
          <a:lstStyle>
            <a:lvl1pPr marL="0" indent="0">
              <a:buNone/>
              <a:defRPr sz="3600" baseline="0">
                <a:solidFill>
                  <a:srgbClr val="7B7C80"/>
                </a:solidFill>
              </a:defRPr>
            </a:lvl1pPr>
          </a:lstStyle>
          <a:p>
            <a:pPr lvl="0"/>
            <a:r>
              <a:rPr lang="en-US" dirty="0"/>
              <a:t>Slide Title</a:t>
            </a:r>
          </a:p>
        </p:txBody>
      </p:sp>
      <p:sp>
        <p:nvSpPr>
          <p:cNvPr id="12" name="Text Placeholder 11"/>
          <p:cNvSpPr>
            <a:spLocks noGrp="1"/>
          </p:cNvSpPr>
          <p:nvPr>
            <p:ph type="body" sz="quarter" idx="11" hasCustomPrompt="1"/>
          </p:nvPr>
        </p:nvSpPr>
        <p:spPr>
          <a:xfrm>
            <a:off x="911225" y="1631949"/>
            <a:ext cx="4879975" cy="4499909"/>
          </a:xfrm>
          <a:prstGeom prst="rect">
            <a:avLst/>
          </a:prstGeom>
        </p:spPr>
        <p:txBody>
          <a:bodyPr/>
          <a:lstStyle>
            <a:lvl1pPr>
              <a:defRPr sz="2400">
                <a:solidFill>
                  <a:schemeClr val="bg2">
                    <a:lumMod val="25000"/>
                  </a:schemeClr>
                </a:solidFill>
              </a:defRPr>
            </a:lvl1pPr>
          </a:lstStyle>
          <a:p>
            <a:pPr lvl="0"/>
            <a:r>
              <a:rPr lang="en-US" dirty="0"/>
              <a:t>Slide content</a:t>
            </a:r>
          </a:p>
        </p:txBody>
      </p:sp>
      <p:sp>
        <p:nvSpPr>
          <p:cNvPr id="4" name="Picture Placeholder 2"/>
          <p:cNvSpPr>
            <a:spLocks noGrp="1"/>
          </p:cNvSpPr>
          <p:nvPr>
            <p:ph type="pic" sz="quarter" idx="12"/>
          </p:nvPr>
        </p:nvSpPr>
        <p:spPr>
          <a:xfrm>
            <a:off x="6723529" y="0"/>
            <a:ext cx="5468472" cy="6858000"/>
          </a:xfrm>
          <a:prstGeom prst="rect">
            <a:avLst/>
          </a:prstGeom>
        </p:spPr>
        <p:txBody>
          <a:bodyPr/>
          <a:lstStyle/>
          <a:p>
            <a:r>
              <a:rPr lang="en-US" dirty="0"/>
              <a:t>Drag picture to placeholder or click icon to add</a:t>
            </a:r>
          </a:p>
        </p:txBody>
      </p:sp>
    </p:spTree>
    <p:extLst>
      <p:ext uri="{BB962C8B-B14F-4D97-AF65-F5344CB8AC3E}">
        <p14:creationId xmlns:p14="http://schemas.microsoft.com/office/powerpoint/2010/main" val="168905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Image Righ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911226" y="692554"/>
            <a:ext cx="4880283" cy="698500"/>
          </a:xfrm>
          <a:prstGeom prst="rect">
            <a:avLst/>
          </a:prstGeom>
        </p:spPr>
        <p:txBody>
          <a:bodyPr>
            <a:normAutofit/>
          </a:bodyPr>
          <a:lstStyle>
            <a:lvl1pPr marL="0" indent="0">
              <a:buNone/>
              <a:defRPr sz="3600" baseline="0">
                <a:solidFill>
                  <a:srgbClr val="7B7C80"/>
                </a:solidFill>
              </a:defRPr>
            </a:lvl1pPr>
          </a:lstStyle>
          <a:p>
            <a:pPr lvl="0"/>
            <a:r>
              <a:rPr lang="en-US" dirty="0"/>
              <a:t>Slide Title</a:t>
            </a:r>
          </a:p>
        </p:txBody>
      </p:sp>
      <p:sp>
        <p:nvSpPr>
          <p:cNvPr id="12" name="Text Placeholder 11"/>
          <p:cNvSpPr>
            <a:spLocks noGrp="1"/>
          </p:cNvSpPr>
          <p:nvPr>
            <p:ph type="body" sz="quarter" idx="11" hasCustomPrompt="1"/>
          </p:nvPr>
        </p:nvSpPr>
        <p:spPr>
          <a:xfrm>
            <a:off x="911225" y="1631949"/>
            <a:ext cx="4879975" cy="4499909"/>
          </a:xfrm>
          <a:prstGeom prst="rect">
            <a:avLst/>
          </a:prstGeom>
        </p:spPr>
        <p:txBody>
          <a:bodyPr/>
          <a:lstStyle>
            <a:lvl1pPr>
              <a:defRPr sz="2400">
                <a:solidFill>
                  <a:schemeClr val="bg2">
                    <a:lumMod val="25000"/>
                  </a:schemeClr>
                </a:solidFill>
              </a:defRPr>
            </a:lvl1pPr>
          </a:lstStyle>
          <a:p>
            <a:pPr lvl="0"/>
            <a:r>
              <a:rPr lang="en-US" dirty="0"/>
              <a:t>Slide content</a:t>
            </a:r>
          </a:p>
        </p:txBody>
      </p:sp>
      <p:sp>
        <p:nvSpPr>
          <p:cNvPr id="4" name="Picture Placeholder 2"/>
          <p:cNvSpPr>
            <a:spLocks noGrp="1"/>
          </p:cNvSpPr>
          <p:nvPr>
            <p:ph type="pic" sz="quarter" idx="12"/>
          </p:nvPr>
        </p:nvSpPr>
        <p:spPr>
          <a:xfrm>
            <a:off x="6723529" y="0"/>
            <a:ext cx="5468471" cy="3406588"/>
          </a:xfrm>
          <a:prstGeom prst="rect">
            <a:avLst/>
          </a:prstGeom>
        </p:spPr>
        <p:txBody>
          <a:bodyPr/>
          <a:lstStyle/>
          <a:p>
            <a:r>
              <a:rPr lang="en-US" dirty="0"/>
              <a:t>Drag picture to placeholder or click icon to add</a:t>
            </a:r>
          </a:p>
        </p:txBody>
      </p:sp>
      <p:sp>
        <p:nvSpPr>
          <p:cNvPr id="6" name="Picture Placeholder 2"/>
          <p:cNvSpPr>
            <a:spLocks noGrp="1"/>
          </p:cNvSpPr>
          <p:nvPr>
            <p:ph type="pic" sz="quarter" idx="13"/>
          </p:nvPr>
        </p:nvSpPr>
        <p:spPr>
          <a:xfrm>
            <a:off x="6723529" y="3406588"/>
            <a:ext cx="5468471" cy="3451412"/>
          </a:xfrm>
          <a:prstGeom prst="rect">
            <a:avLst/>
          </a:prstGeom>
        </p:spPr>
        <p:txBody>
          <a:bodyPr/>
          <a:lstStyle/>
          <a:p>
            <a:r>
              <a:rPr lang="en-US" dirty="0"/>
              <a:t>Drag picture to placeholder or click icon to add</a:t>
            </a:r>
          </a:p>
        </p:txBody>
      </p:sp>
    </p:spTree>
    <p:extLst>
      <p:ext uri="{BB962C8B-B14F-4D97-AF65-F5344CB8AC3E}">
        <p14:creationId xmlns:p14="http://schemas.microsoft.com/office/powerpoint/2010/main" val="1564672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Thumbnails Bottom">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911226" y="692554"/>
            <a:ext cx="10348445" cy="698500"/>
          </a:xfrm>
          <a:prstGeom prst="rect">
            <a:avLst/>
          </a:prstGeom>
        </p:spPr>
        <p:txBody>
          <a:bodyPr>
            <a:normAutofit/>
          </a:bodyPr>
          <a:lstStyle>
            <a:lvl1pPr marL="0" indent="0">
              <a:buNone/>
              <a:defRPr sz="3600" baseline="0">
                <a:solidFill>
                  <a:srgbClr val="7B7C80"/>
                </a:solidFill>
              </a:defRPr>
            </a:lvl1pPr>
          </a:lstStyle>
          <a:p>
            <a:pPr lvl="0"/>
            <a:r>
              <a:rPr lang="en-US" dirty="0"/>
              <a:t>Slide Title</a:t>
            </a:r>
          </a:p>
        </p:txBody>
      </p:sp>
      <p:sp>
        <p:nvSpPr>
          <p:cNvPr id="12" name="Text Placeholder 11"/>
          <p:cNvSpPr>
            <a:spLocks noGrp="1"/>
          </p:cNvSpPr>
          <p:nvPr>
            <p:ph type="body" sz="quarter" idx="11" hasCustomPrompt="1"/>
          </p:nvPr>
        </p:nvSpPr>
        <p:spPr>
          <a:xfrm>
            <a:off x="911225" y="1631949"/>
            <a:ext cx="10348446" cy="3143251"/>
          </a:xfrm>
          <a:prstGeom prst="rect">
            <a:avLst/>
          </a:prstGeom>
        </p:spPr>
        <p:txBody>
          <a:bodyPr/>
          <a:lstStyle>
            <a:lvl1pPr>
              <a:defRPr sz="2400">
                <a:solidFill>
                  <a:schemeClr val="bg2">
                    <a:lumMod val="25000"/>
                  </a:schemeClr>
                </a:solidFill>
              </a:defRPr>
            </a:lvl1pPr>
          </a:lstStyle>
          <a:p>
            <a:pPr lvl="0"/>
            <a:r>
              <a:rPr lang="en-US" dirty="0"/>
              <a:t>Slide content</a:t>
            </a:r>
          </a:p>
        </p:txBody>
      </p:sp>
      <p:sp>
        <p:nvSpPr>
          <p:cNvPr id="6" name="Picture Placeholder 2"/>
          <p:cNvSpPr>
            <a:spLocks noGrp="1"/>
          </p:cNvSpPr>
          <p:nvPr>
            <p:ph type="pic" sz="quarter" idx="13"/>
          </p:nvPr>
        </p:nvSpPr>
        <p:spPr>
          <a:xfrm>
            <a:off x="10721788" y="5380718"/>
            <a:ext cx="1470212" cy="1477281"/>
          </a:xfrm>
          <a:prstGeom prst="rect">
            <a:avLst/>
          </a:prstGeom>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9251576" y="5380718"/>
            <a:ext cx="1470212" cy="1477281"/>
          </a:xfrm>
          <a:prstGeom prst="rect">
            <a:avLst/>
          </a:prstGeom>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7781364" y="5380719"/>
            <a:ext cx="1470212" cy="1477281"/>
          </a:xfrm>
          <a:prstGeom prst="rect">
            <a:avLst/>
          </a:prstGeom>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6311152" y="5380719"/>
            <a:ext cx="1470212" cy="1477281"/>
          </a:xfrm>
          <a:prstGeom prst="rect">
            <a:avLst/>
          </a:prstGeom>
        </p:spPr>
        <p:txBody>
          <a:bodyPr/>
          <a:lstStyle/>
          <a:p>
            <a:r>
              <a:rPr lang="en-US" dirty="0"/>
              <a:t>Drag picture to placeholder or click icon to add</a:t>
            </a:r>
          </a:p>
        </p:txBody>
      </p:sp>
      <p:sp>
        <p:nvSpPr>
          <p:cNvPr id="11" name="Picture Placeholder 2"/>
          <p:cNvSpPr>
            <a:spLocks noGrp="1"/>
          </p:cNvSpPr>
          <p:nvPr>
            <p:ph type="pic" sz="quarter" idx="17"/>
          </p:nvPr>
        </p:nvSpPr>
        <p:spPr>
          <a:xfrm>
            <a:off x="4697504" y="5380719"/>
            <a:ext cx="1613647" cy="1477281"/>
          </a:xfrm>
          <a:prstGeom prst="rect">
            <a:avLst/>
          </a:prstGeom>
        </p:spPr>
        <p:txBody>
          <a:bodyPr/>
          <a:lstStyle/>
          <a:p>
            <a:r>
              <a:rPr lang="en-US" dirty="0"/>
              <a:t>Drag picture to placeholder or click icon to add</a:t>
            </a:r>
          </a:p>
        </p:txBody>
      </p:sp>
      <p:sp>
        <p:nvSpPr>
          <p:cNvPr id="13" name="Picture Placeholder 2"/>
          <p:cNvSpPr>
            <a:spLocks noGrp="1"/>
          </p:cNvSpPr>
          <p:nvPr>
            <p:ph type="pic" sz="quarter" idx="18"/>
          </p:nvPr>
        </p:nvSpPr>
        <p:spPr>
          <a:xfrm>
            <a:off x="3083859" y="5380719"/>
            <a:ext cx="1595718" cy="1477281"/>
          </a:xfrm>
          <a:prstGeom prst="rect">
            <a:avLst/>
          </a:prstGeom>
        </p:spPr>
        <p:txBody>
          <a:bodyPr/>
          <a:lstStyle/>
          <a:p>
            <a:r>
              <a:rPr lang="en-US" dirty="0"/>
              <a:t>Drag picture to placeholder or click icon to add</a:t>
            </a:r>
          </a:p>
        </p:txBody>
      </p:sp>
      <p:sp>
        <p:nvSpPr>
          <p:cNvPr id="14" name="Picture Placeholder 2"/>
          <p:cNvSpPr>
            <a:spLocks noGrp="1"/>
          </p:cNvSpPr>
          <p:nvPr>
            <p:ph type="pic" sz="quarter" idx="19"/>
          </p:nvPr>
        </p:nvSpPr>
        <p:spPr>
          <a:xfrm>
            <a:off x="1470211" y="5380718"/>
            <a:ext cx="1613647" cy="1477281"/>
          </a:xfrm>
          <a:prstGeom prst="rect">
            <a:avLst/>
          </a:prstGeom>
        </p:spPr>
        <p:txBody>
          <a:bodyPr/>
          <a:lstStyle/>
          <a:p>
            <a:r>
              <a:rPr lang="en-US" dirty="0"/>
              <a:t>Drag picture to placeholder or click icon to add</a:t>
            </a:r>
          </a:p>
        </p:txBody>
      </p:sp>
      <p:sp>
        <p:nvSpPr>
          <p:cNvPr id="15" name="Picture Placeholder 2"/>
          <p:cNvSpPr>
            <a:spLocks noGrp="1"/>
          </p:cNvSpPr>
          <p:nvPr>
            <p:ph type="pic" sz="quarter" idx="20"/>
          </p:nvPr>
        </p:nvSpPr>
        <p:spPr>
          <a:xfrm>
            <a:off x="0" y="5380718"/>
            <a:ext cx="1470212" cy="1477281"/>
          </a:xfrm>
          <a:prstGeom prst="rect">
            <a:avLst/>
          </a:prstGeom>
        </p:spPr>
        <p:txBody>
          <a:bodyPr/>
          <a:lstStyle/>
          <a:p>
            <a:r>
              <a:rPr lang="en-US" dirty="0"/>
              <a:t>Drag picture to placeholder or click icon to add</a:t>
            </a:r>
          </a:p>
        </p:txBody>
      </p:sp>
    </p:spTree>
    <p:extLst>
      <p:ext uri="{BB962C8B-B14F-4D97-AF65-F5344CB8AC3E}">
        <p14:creationId xmlns:p14="http://schemas.microsoft.com/office/powerpoint/2010/main" val="2647156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buClr>
              <a:defRPr b="0" i="0">
                <a:latin typeface="Arial" charset="0"/>
                <a:ea typeface="Arial" charset="0"/>
                <a:cs typeface="Arial" charset="0"/>
              </a:defRPr>
            </a:lvl1pPr>
            <a:lvl2pPr>
              <a:buClr>
                <a:schemeClr val="bg2"/>
              </a:buClr>
              <a:defRPr b="0" i="0">
                <a:latin typeface="Arial" charset="0"/>
                <a:ea typeface="Arial" charset="0"/>
                <a:cs typeface="Arial" charset="0"/>
              </a:defRPr>
            </a:lvl2pPr>
            <a:lvl3pPr>
              <a:buClr>
                <a:schemeClr val="bg2"/>
              </a:buClr>
              <a:defRPr b="0" i="0">
                <a:latin typeface="Arial" charset="0"/>
                <a:ea typeface="Arial" charset="0"/>
                <a:cs typeface="Arial" charset="0"/>
              </a:defRPr>
            </a:lvl3pPr>
            <a:lvl4pPr>
              <a:buClr>
                <a:schemeClr val="bg2"/>
              </a:buClr>
              <a:defRPr b="0" i="0">
                <a:latin typeface="Arial" charset="0"/>
                <a:ea typeface="Arial" charset="0"/>
                <a:cs typeface="Arial" charset="0"/>
              </a:defRPr>
            </a:lvl4pPr>
            <a:lvl5pPr>
              <a:buClr>
                <a:schemeClr val="bg2"/>
              </a:buCl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346D23-1BE9-DF4F-B26E-C78161142F42}"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2171"/>
            <a:ext cx="10515600" cy="823070"/>
          </a:xfrm>
        </p:spPr>
        <p:txBody>
          <a:bodyPr/>
          <a:lstStyle>
            <a:lvl1pPr>
              <a:defRPr b="1" i="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838200" y="2655277"/>
            <a:ext cx="10515600" cy="3468932"/>
          </a:xfrm>
        </p:spPr>
        <p:txBody>
          <a:bodyPr/>
          <a:lstStyle>
            <a:lvl1pPr>
              <a:buClr>
                <a:schemeClr val="bg2"/>
              </a:buClr>
              <a:defRPr b="0" i="0">
                <a:latin typeface="Arial" charset="0"/>
                <a:ea typeface="Arial" charset="0"/>
                <a:cs typeface="Arial" charset="0"/>
              </a:defRPr>
            </a:lvl1pPr>
            <a:lvl2pPr>
              <a:buClr>
                <a:schemeClr val="bg2"/>
              </a:buClr>
              <a:defRPr b="0" i="0">
                <a:latin typeface="Arial" charset="0"/>
                <a:ea typeface="Arial" charset="0"/>
                <a:cs typeface="Arial" charset="0"/>
              </a:defRPr>
            </a:lvl2pPr>
            <a:lvl3pPr>
              <a:buClr>
                <a:schemeClr val="bg2"/>
              </a:buClr>
              <a:defRPr b="0" i="0">
                <a:latin typeface="Arial" charset="0"/>
                <a:ea typeface="Arial" charset="0"/>
                <a:cs typeface="Arial" charset="0"/>
              </a:defRPr>
            </a:lvl3pPr>
            <a:lvl4pPr>
              <a:buClr>
                <a:schemeClr val="bg2"/>
              </a:buClr>
              <a:defRPr b="0" i="0">
                <a:latin typeface="Arial" charset="0"/>
                <a:ea typeface="Arial" charset="0"/>
                <a:cs typeface="Arial" charset="0"/>
              </a:defRPr>
            </a:lvl4pPr>
            <a:lvl5pPr>
              <a:buClr>
                <a:schemeClr val="bg2"/>
              </a:buCl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a:xfrm>
            <a:off x="838200" y="22953"/>
            <a:ext cx="10515600" cy="10955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en-US" sz="2800" dirty="0">
                <a:solidFill>
                  <a:schemeClr val="bg2"/>
                </a:solidFill>
              </a:rPr>
              <a:t>Hints and Tips</a:t>
            </a:r>
          </a:p>
        </p:txBody>
      </p:sp>
      <p:sp>
        <p:nvSpPr>
          <p:cNvPr id="8" name="Freeform 7"/>
          <p:cNvSpPr/>
          <p:nvPr userDrawn="1"/>
        </p:nvSpPr>
        <p:spPr>
          <a:xfrm>
            <a:off x="838200" y="2134865"/>
            <a:ext cx="5978770" cy="174088"/>
          </a:xfrm>
          <a:custGeom>
            <a:avLst/>
            <a:gdLst>
              <a:gd name="connsiteX0" fmla="*/ 0 w 5978770"/>
              <a:gd name="connsiteY0" fmla="*/ 295576 h 295576"/>
              <a:gd name="connsiteX1" fmla="*/ 5978770 w 5978770"/>
              <a:gd name="connsiteY1" fmla="*/ 40599 h 295576"/>
            </a:gdLst>
            <a:ahLst/>
            <a:cxnLst>
              <a:cxn ang="0">
                <a:pos x="connsiteX0" y="connsiteY0"/>
              </a:cxn>
              <a:cxn ang="0">
                <a:pos x="connsiteX1" y="connsiteY1"/>
              </a:cxn>
            </a:cxnLst>
            <a:rect l="l" t="t" r="r" b="b"/>
            <a:pathLst>
              <a:path w="5978770" h="295576">
                <a:moveTo>
                  <a:pt x="0" y="295576"/>
                </a:moveTo>
                <a:cubicBezTo>
                  <a:pt x="2384914" y="105076"/>
                  <a:pt x="4769828" y="-85424"/>
                  <a:pt x="5978770" y="40599"/>
                </a:cubicBez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952500" y="1177681"/>
            <a:ext cx="2743200" cy="3200401"/>
          </a:xfrm>
        </p:spPr>
        <p:txBody>
          <a:bodyPr/>
          <a:lstStyle/>
          <a:p>
            <a:endParaRPr lang="en-US"/>
          </a:p>
        </p:txBody>
      </p:sp>
      <p:sp>
        <p:nvSpPr>
          <p:cNvPr id="8" name="Picture Placeholder 6"/>
          <p:cNvSpPr>
            <a:spLocks noGrp="1"/>
          </p:cNvSpPr>
          <p:nvPr>
            <p:ph type="pic" sz="quarter" idx="14"/>
          </p:nvPr>
        </p:nvSpPr>
        <p:spPr>
          <a:xfrm>
            <a:off x="4838700" y="1177681"/>
            <a:ext cx="2743200" cy="3200401"/>
          </a:xfrm>
        </p:spPr>
        <p:txBody>
          <a:bodyPr/>
          <a:lstStyle/>
          <a:p>
            <a:endParaRPr lang="en-US"/>
          </a:p>
        </p:txBody>
      </p:sp>
      <p:sp>
        <p:nvSpPr>
          <p:cNvPr id="9" name="Picture Placeholder 6"/>
          <p:cNvSpPr>
            <a:spLocks noGrp="1"/>
          </p:cNvSpPr>
          <p:nvPr>
            <p:ph type="pic" sz="quarter" idx="15"/>
          </p:nvPr>
        </p:nvSpPr>
        <p:spPr>
          <a:xfrm>
            <a:off x="8724900" y="1177681"/>
            <a:ext cx="2743200" cy="3200401"/>
          </a:xfrm>
        </p:spPr>
        <p:txBody>
          <a:bodyPr/>
          <a:lstStyle/>
          <a:p>
            <a:endParaRPr lang="en-US"/>
          </a:p>
        </p:txBody>
      </p:sp>
      <p:sp>
        <p:nvSpPr>
          <p:cNvPr id="11" name="Text Placeholder 10"/>
          <p:cNvSpPr>
            <a:spLocks noGrp="1"/>
          </p:cNvSpPr>
          <p:nvPr>
            <p:ph type="body" sz="quarter" idx="16"/>
          </p:nvPr>
        </p:nvSpPr>
        <p:spPr>
          <a:xfrm>
            <a:off x="952500" y="4378691"/>
            <a:ext cx="2743200" cy="1380271"/>
          </a:xfrm>
          <a:solidFill>
            <a:schemeClr val="bg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7"/>
          </p:nvPr>
        </p:nvSpPr>
        <p:spPr>
          <a:xfrm>
            <a:off x="4838700" y="4378691"/>
            <a:ext cx="2743200" cy="1380271"/>
          </a:xfrm>
          <a:solidFill>
            <a:schemeClr val="bg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8"/>
          </p:nvPr>
        </p:nvSpPr>
        <p:spPr>
          <a:xfrm>
            <a:off x="8724900" y="4378691"/>
            <a:ext cx="2743200" cy="1380271"/>
          </a:xfrm>
          <a:solidFill>
            <a:schemeClr val="bg2"/>
          </a:solidFill>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95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46D23-1BE9-DF4F-B26E-C78161142F42}"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46D23-1BE9-DF4F-B26E-C78161142F42}"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46D23-1BE9-DF4F-B26E-C78161142F42}"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46D23-1BE9-DF4F-B26E-C78161142F42}"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8F971-42B4-7047-82F3-9138BDD52C58}" type="slidenum">
              <a:rPr lang="en-US" smtClean="0"/>
              <a:t>‹#›</a:t>
            </a:fld>
            <a:endParaRPr lang="en-US"/>
          </a:p>
        </p:txBody>
      </p:sp>
    </p:spTree>
    <p:extLst>
      <p:ext uri="{BB962C8B-B14F-4D97-AF65-F5344CB8AC3E}">
        <p14:creationId xmlns:p14="http://schemas.microsoft.com/office/powerpoint/2010/main" val="22342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46D23-1BE9-DF4F-B26E-C78161142F42}" type="datetimeFigureOut">
              <a:rPr lang="en-US" smtClean="0"/>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8F971-42B4-7047-82F3-9138BDD52C58}" type="slidenum">
              <a:rPr lang="en-US" smtClean="0"/>
              <a:t>‹#›</a:t>
            </a:fld>
            <a:endParaRPr lang="en-US"/>
          </a:p>
        </p:txBody>
      </p:sp>
    </p:spTree>
    <p:extLst>
      <p:ext uri="{BB962C8B-B14F-4D97-AF65-F5344CB8AC3E}">
        <p14:creationId xmlns:p14="http://schemas.microsoft.com/office/powerpoint/2010/main" val="161213232"/>
      </p:ext>
    </p:extLst>
  </p:cSld>
  <p:clrMap bg1="dk1" tx1="lt1" bg2="dk2" tx2="lt2" accent1="accent1" accent2="accent2" accent3="accent3" accent4="accent4" accent5="accent5" accent6="accent6" hlink="hlink" folHlink="folHlink"/>
  <p:sldLayoutIdLst>
    <p:sldLayoutId id="2147483674" r:id="rId1"/>
    <p:sldLayoutId id="2147483661" r:id="rId2"/>
    <p:sldLayoutId id="2147483662" r:id="rId3"/>
    <p:sldLayoutId id="2147483673" r:id="rId4"/>
    <p:sldLayoutId id="2147483672" r:id="rId5"/>
    <p:sldLayoutId id="2147483663"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50000"/>
        </a:lnSpc>
        <a:spcBef>
          <a:spcPts val="1000"/>
        </a:spcBef>
        <a:buClr>
          <a:schemeClr val="bg2"/>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50000"/>
        </a:lnSpc>
        <a:spcBef>
          <a:spcPts val="500"/>
        </a:spcBef>
        <a:buClr>
          <a:schemeClr val="bg2"/>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50000"/>
        </a:lnSpc>
        <a:spcBef>
          <a:spcPts val="500"/>
        </a:spcBef>
        <a:buClr>
          <a:schemeClr val="bg2"/>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50000"/>
        </a:lnSpc>
        <a:spcBef>
          <a:spcPts val="500"/>
        </a:spcBef>
        <a:buClr>
          <a:schemeClr val="bg2"/>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50000"/>
        </a:lnSpc>
        <a:spcBef>
          <a:spcPts val="500"/>
        </a:spcBef>
        <a:buClr>
          <a:schemeClr val="bg2"/>
        </a:buClr>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8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20788-0146-044E-BFE0-BAE1F9BCF81B}" type="datetimeFigureOut">
              <a:rPr lang="en-US" smtClean="0"/>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DEB25-60A0-1042-BAC3-045571B630D0}" type="slidenum">
              <a:rPr lang="en-US" smtClean="0"/>
              <a:t>‹#›</a:t>
            </a:fld>
            <a:endParaRPr lang="en-US"/>
          </a:p>
        </p:txBody>
      </p:sp>
    </p:spTree>
    <p:extLst>
      <p:ext uri="{BB962C8B-B14F-4D97-AF65-F5344CB8AC3E}">
        <p14:creationId xmlns:p14="http://schemas.microsoft.com/office/powerpoint/2010/main" val="1836818092"/>
      </p:ext>
    </p:extLst>
  </p:cSld>
  <p:clrMap bg1="lt1" tx1="dk1" bg2="lt2" tx2="dk2" accent1="accent1" accent2="accent2" accent3="accent3" accent4="accent4" accent5="accent5" accent6="accent6" hlink="hlink" folHlink="folHlink"/>
  <p:sldLayoutIdLst>
    <p:sldLayoutId id="2147483689" r:id="rId1"/>
    <p:sldLayoutId id="2147483676" r:id="rId2"/>
    <p:sldLayoutId id="2147483677" r:id="rId3"/>
    <p:sldLayoutId id="2147483678" r:id="rId4"/>
    <p:sldLayoutId id="2147483688" r:id="rId5"/>
    <p:sldLayoutId id="2147483687"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b="1" i="0" kern="1200">
          <a:solidFill>
            <a:srgbClr val="604C8B"/>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604C8B"/>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rgbClr val="604C8B"/>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rgbClr val="604C8B"/>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rgbClr val="604C8B"/>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rgbClr val="604C8B"/>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072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Vp9Z5k0dE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image" Target="../media/image15.png"/><Relationship Id="rId21" Type="http://schemas.openxmlformats.org/officeDocument/2006/relationships/image" Target="../media/image30.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hyperlink" Target="https://www.google.com/url?sa=i&amp;rct=j&amp;q=&amp;esrc=s&amp;source=images&amp;cd=&amp;cad=rja&amp;uact=8&amp;ved=2ahUKEwjw2Mi4lKjjAhUPxYUKHWcxCAgQjRx6BAgBEAU&amp;url=https://svgsilh.com/image/304398.html&amp;psig=AOvVaw1e8qwlc7ytvkXWQu1Dew8S&amp;ust=1562772680550474" TargetMode="External"/><Relationship Id="rId20" Type="http://schemas.openxmlformats.org/officeDocument/2006/relationships/image" Target="../media/image29.png"/><Relationship Id="rId1" Type="http://schemas.openxmlformats.org/officeDocument/2006/relationships/slideLayout" Target="../slideLayouts/slideLayout22.xml"/><Relationship Id="rId6" Type="http://schemas.openxmlformats.org/officeDocument/2006/relationships/image" Target="../media/image18.svg"/><Relationship Id="rId11" Type="http://schemas.openxmlformats.org/officeDocument/2006/relationships/hyperlink" Target="https://www.google.com/url?sa=i&amp;rct=j&amp;q=&amp;esrc=s&amp;source=images&amp;cd=&amp;cad=rja&amp;uact=8&amp;ved=2ahUKEwjKi9jkj6jjAhXAA2MBHahnCOUQjRx6BAgBEAU&amp;url=https://commons.wikimedia.org/wiki/File:A_TransGender-Symbol_black-and-white.svg&amp;psig=AOvVaw0odPwjPSMwjtMtheReS-cr&amp;ust=1562771505865908" TargetMode="External"/><Relationship Id="rId5" Type="http://schemas.openxmlformats.org/officeDocument/2006/relationships/image" Target="../media/image17.png"/><Relationship Id="rId15" Type="http://schemas.openxmlformats.org/officeDocument/2006/relationships/image" Target="../media/image26.svg"/><Relationship Id="rId10" Type="http://schemas.openxmlformats.org/officeDocument/2006/relationships/image" Target="../media/image22.svg"/><Relationship Id="rId19" Type="http://schemas.openxmlformats.org/officeDocument/2006/relationships/hyperlink" Target="https://www.google.com/url?sa=i&amp;rct=j&amp;q=&amp;esrc=s&amp;source=images&amp;cd=&amp;cad=rja&amp;uact=8&amp;ved=2ahUKEwjLuIOnlajjAhUGBGMBHantA54QjRx6BAgBEAU&amp;url=https://en.wikipedia.org/wiki/File:Gay_Pride_Flag.svg&amp;psig=AOvVaw07QX0CU77rP8pB8NolGb87&amp;ust=1562773016177959" TargetMode="External"/><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matter.gg/purple-tuesday-2019/hidden-disabilites/" TargetMode="Externa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WobenoOeSI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channelislands.coop/gg/campaigns/hidden-disabilities-sunflower-scheme/"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hannelislands.coop/gg/campaigns/hidden-disabilities-sunflower-scheme/"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4K5fbQ1-z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9901-12F1-C341-86E3-68494F15949D}"/>
              </a:ext>
            </a:extLst>
          </p:cNvPr>
          <p:cNvSpPr>
            <a:spLocks noGrp="1"/>
          </p:cNvSpPr>
          <p:nvPr>
            <p:ph type="ctrTitle"/>
          </p:nvPr>
        </p:nvSpPr>
        <p:spPr/>
        <p:txBody>
          <a:bodyPr/>
          <a:lstStyle/>
          <a:p>
            <a:r>
              <a:rPr lang="en-GB" dirty="0"/>
              <a:t>Diversity and Disability in Guernsey</a:t>
            </a:r>
          </a:p>
        </p:txBody>
      </p:sp>
      <p:sp>
        <p:nvSpPr>
          <p:cNvPr id="3" name="Subtitle 2">
            <a:extLst>
              <a:ext uri="{FF2B5EF4-FFF2-40B4-BE49-F238E27FC236}">
                <a16:creationId xmlns:a16="http://schemas.microsoft.com/office/drawing/2014/main" id="{00FC9047-F0AA-B743-83EA-4652CB7E4066}"/>
              </a:ext>
            </a:extLst>
          </p:cNvPr>
          <p:cNvSpPr>
            <a:spLocks noGrp="1"/>
          </p:cNvSpPr>
          <p:nvPr>
            <p:ph type="subTitle" idx="1"/>
          </p:nvPr>
        </p:nvSpPr>
        <p:spPr>
          <a:xfrm>
            <a:off x="1524000" y="3602037"/>
            <a:ext cx="9144000" cy="2577089"/>
          </a:xfrm>
        </p:spPr>
        <p:txBody>
          <a:bodyPr>
            <a:normAutofit/>
          </a:bodyPr>
          <a:lstStyle/>
          <a:p>
            <a:r>
              <a:rPr lang="en-GB" dirty="0"/>
              <a:t>Guernsey Disability Alliance (GDA)</a:t>
            </a:r>
          </a:p>
          <a:p>
            <a:r>
              <a:rPr lang="en-GB" dirty="0"/>
              <a:t>Equality Guernsey </a:t>
            </a:r>
          </a:p>
          <a:p>
            <a:r>
              <a:rPr lang="en-GB" dirty="0"/>
              <a:t>States Disability Officer</a:t>
            </a:r>
          </a:p>
        </p:txBody>
      </p:sp>
    </p:spTree>
    <p:extLst>
      <p:ext uri="{BB962C8B-B14F-4D97-AF65-F5344CB8AC3E}">
        <p14:creationId xmlns:p14="http://schemas.microsoft.com/office/powerpoint/2010/main" val="376810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0792-2467-574B-93A3-2C9DFA96420F}"/>
              </a:ext>
            </a:extLst>
          </p:cNvPr>
          <p:cNvSpPr>
            <a:spLocks noGrp="1"/>
          </p:cNvSpPr>
          <p:nvPr>
            <p:ph type="title"/>
          </p:nvPr>
        </p:nvSpPr>
        <p:spPr/>
        <p:txBody>
          <a:bodyPr/>
          <a:lstStyle/>
          <a:p>
            <a:r>
              <a:rPr lang="en-GB" dirty="0"/>
              <a:t>Diversity within the community </a:t>
            </a:r>
          </a:p>
        </p:txBody>
      </p:sp>
      <p:sp>
        <p:nvSpPr>
          <p:cNvPr id="3" name="Text Placeholder 2">
            <a:extLst>
              <a:ext uri="{FF2B5EF4-FFF2-40B4-BE49-F238E27FC236}">
                <a16:creationId xmlns:a16="http://schemas.microsoft.com/office/drawing/2014/main" id="{A708E3B3-56B5-8F46-A7F4-5C2EC356487E}"/>
              </a:ext>
            </a:extLst>
          </p:cNvPr>
          <p:cNvSpPr>
            <a:spLocks noGrp="1"/>
          </p:cNvSpPr>
          <p:nvPr>
            <p:ph idx="1"/>
          </p:nvPr>
        </p:nvSpPr>
        <p:spPr>
          <a:xfrm>
            <a:off x="838200" y="1572322"/>
            <a:ext cx="10515600" cy="4604641"/>
          </a:xfrm>
        </p:spPr>
        <p:txBody>
          <a:bodyPr>
            <a:normAutofit fontScale="92500" lnSpcReduction="20000"/>
          </a:bodyPr>
          <a:lstStyle/>
          <a:p>
            <a:pPr marL="0" indent="0">
              <a:buNone/>
            </a:pPr>
            <a:endParaRPr lang="en-US" dirty="0"/>
          </a:p>
          <a:p>
            <a:pPr>
              <a:lnSpc>
                <a:spcPct val="110000"/>
              </a:lnSpc>
            </a:pPr>
            <a:r>
              <a:rPr lang="en-US" dirty="0"/>
              <a:t>How many young people identify as LGBTQ+</a:t>
            </a:r>
          </a:p>
          <a:p>
            <a:pPr lvl="1">
              <a:lnSpc>
                <a:spcPct val="110000"/>
              </a:lnSpc>
            </a:pPr>
            <a:r>
              <a:rPr lang="en-US" dirty="0"/>
              <a:t>18% (Children and Young People Survey)</a:t>
            </a:r>
          </a:p>
          <a:p>
            <a:pPr>
              <a:lnSpc>
                <a:spcPct val="110000"/>
              </a:lnSpc>
            </a:pPr>
            <a:r>
              <a:rPr lang="en-US" dirty="0"/>
              <a:t>What number of the population have a disability / impairment</a:t>
            </a:r>
          </a:p>
          <a:p>
            <a:pPr lvl="1">
              <a:lnSpc>
                <a:spcPct val="110000"/>
              </a:lnSpc>
            </a:pPr>
            <a:r>
              <a:rPr lang="en-US" dirty="0"/>
              <a:t>13,500 and 4,000+ carers (Disability Needs Survey 2013)</a:t>
            </a:r>
          </a:p>
          <a:p>
            <a:pPr>
              <a:lnSpc>
                <a:spcPct val="110000"/>
              </a:lnSpc>
            </a:pPr>
            <a:r>
              <a:rPr lang="en-US" dirty="0"/>
              <a:t>How people have Mental Health Issues </a:t>
            </a:r>
          </a:p>
          <a:p>
            <a:pPr lvl="1">
              <a:lnSpc>
                <a:spcPct val="110000"/>
              </a:lnSpc>
            </a:pPr>
            <a:r>
              <a:rPr lang="en-US" dirty="0"/>
              <a:t>1 in 4 – (wellbeing survey)</a:t>
            </a:r>
          </a:p>
          <a:p>
            <a:pPr>
              <a:lnSpc>
                <a:spcPct val="110000"/>
              </a:lnSpc>
            </a:pPr>
            <a:r>
              <a:rPr lang="en-US" dirty="0"/>
              <a:t>Ethnicity – no figures </a:t>
            </a:r>
          </a:p>
          <a:p>
            <a:pPr>
              <a:lnSpc>
                <a:spcPct val="110000"/>
              </a:lnSpc>
            </a:pPr>
            <a:r>
              <a:rPr lang="en-US" dirty="0"/>
              <a:t>Aged over 70</a:t>
            </a:r>
          </a:p>
          <a:p>
            <a:pPr lvl="1">
              <a:lnSpc>
                <a:spcPct val="110000"/>
              </a:lnSpc>
            </a:pPr>
            <a:r>
              <a:rPr lang="en-US" sz="2000" dirty="0"/>
              <a:t>14% of which 56% are women</a:t>
            </a:r>
          </a:p>
          <a:p>
            <a:pPr>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marL="0" indent="0">
              <a:buNone/>
            </a:pPr>
            <a:endParaRPr lang="en-US" dirty="0"/>
          </a:p>
        </p:txBody>
      </p:sp>
    </p:spTree>
    <p:extLst>
      <p:ext uri="{BB962C8B-B14F-4D97-AF65-F5344CB8AC3E}">
        <p14:creationId xmlns:p14="http://schemas.microsoft.com/office/powerpoint/2010/main" val="21614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hlinkClick r:id="rId3"/>
            <a:extLst>
              <a:ext uri="{FF2B5EF4-FFF2-40B4-BE49-F238E27FC236}">
                <a16:creationId xmlns:a16="http://schemas.microsoft.com/office/drawing/2014/main" id="{348182F8-36D6-5D4C-888C-D8E195F6E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49" y="500085"/>
            <a:ext cx="10477447" cy="5900715"/>
          </a:xfrm>
          <a:prstGeom prst="rect">
            <a:avLst/>
          </a:prstGeom>
        </p:spPr>
      </p:pic>
    </p:spTree>
    <p:extLst>
      <p:ext uri="{BB962C8B-B14F-4D97-AF65-F5344CB8AC3E}">
        <p14:creationId xmlns:p14="http://schemas.microsoft.com/office/powerpoint/2010/main" val="70661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D5CEC-B8CE-4FA6-B8CA-4CCCF8A5AD6B}"/>
              </a:ext>
            </a:extLst>
          </p:cNvPr>
          <p:cNvPicPr>
            <a:picLocks noChangeAspect="1"/>
          </p:cNvPicPr>
          <p:nvPr/>
        </p:nvPicPr>
        <p:blipFill>
          <a:blip r:embed="rId3"/>
          <a:stretch>
            <a:fillRect/>
          </a:stretch>
        </p:blipFill>
        <p:spPr>
          <a:xfrm>
            <a:off x="948912" y="1690688"/>
            <a:ext cx="8476791" cy="4997303"/>
          </a:xfrm>
          <a:prstGeom prst="rect">
            <a:avLst/>
          </a:prstGeom>
        </p:spPr>
      </p:pic>
      <p:sp>
        <p:nvSpPr>
          <p:cNvPr id="2" name="Title 1">
            <a:extLst>
              <a:ext uri="{FF2B5EF4-FFF2-40B4-BE49-F238E27FC236}">
                <a16:creationId xmlns:a16="http://schemas.microsoft.com/office/drawing/2014/main" id="{7DCA85FA-DADD-074A-9FAC-0B811FDD917F}"/>
              </a:ext>
            </a:extLst>
          </p:cNvPr>
          <p:cNvSpPr>
            <a:spLocks noGrp="1"/>
          </p:cNvSpPr>
          <p:nvPr>
            <p:ph type="title"/>
          </p:nvPr>
        </p:nvSpPr>
        <p:spPr/>
        <p:txBody>
          <a:bodyPr/>
          <a:lstStyle/>
          <a:p>
            <a:r>
              <a:rPr lang="en-GB" b="0" dirty="0">
                <a:latin typeface="Specsavers Medium"/>
              </a:rPr>
              <a:t>Where does bias come from? </a:t>
            </a:r>
            <a:endParaRPr lang="en-GB" dirty="0"/>
          </a:p>
        </p:txBody>
      </p:sp>
    </p:spTree>
    <p:extLst>
      <p:ext uri="{BB962C8B-B14F-4D97-AF65-F5344CB8AC3E}">
        <p14:creationId xmlns:p14="http://schemas.microsoft.com/office/powerpoint/2010/main" val="90470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8B6F7D9F-605F-FA42-B64F-9BBA2CD84DA2}"/>
              </a:ext>
            </a:extLst>
          </p:cNvPr>
          <p:cNvPicPr>
            <a:picLocks noGrp="1" noChangeAspect="1"/>
          </p:cNvPicPr>
          <p:nvPr>
            <p:ph sz="half" idx="1"/>
          </p:nvPr>
        </p:nvPicPr>
        <p:blipFill rotWithShape="1">
          <a:blip r:embed="rId3"/>
          <a:srcRect l="1304"/>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747AC8E3-56D0-0D44-B425-51DFE781C954}"/>
              </a:ext>
            </a:extLst>
          </p:cNvPr>
          <p:cNvSpPr>
            <a:spLocks noGrp="1"/>
          </p:cNvSpPr>
          <p:nvPr>
            <p:ph sz="half" idx="2"/>
          </p:nvPr>
        </p:nvSpPr>
        <p:spPr>
          <a:xfrm>
            <a:off x="4553734" y="689548"/>
            <a:ext cx="6798539" cy="5425499"/>
          </a:xfrm>
        </p:spPr>
        <p:txBody>
          <a:bodyPr vert="horz" lIns="91440" tIns="45720" rIns="91440" bIns="45720" rtlCol="0">
            <a:normAutofit/>
          </a:bodyPr>
          <a:lstStyle/>
          <a:p>
            <a:pPr>
              <a:lnSpc>
                <a:spcPct val="90000"/>
              </a:lnSpc>
              <a:buFont typeface="Arial" panose="020B0604020202020204" pitchFamily="34" charset="0"/>
              <a:buChar char="•"/>
            </a:pPr>
            <a:r>
              <a:rPr lang="en-US" dirty="0">
                <a:latin typeface="Arial" panose="020B0604020202020204" pitchFamily="34" charset="0"/>
                <a:ea typeface="+mn-ea"/>
                <a:cs typeface="Arial" panose="020B0604020202020204" pitchFamily="34" charset="0"/>
              </a:rPr>
              <a:t>We unconsciously assign positive and negative value to the categories we use</a:t>
            </a:r>
          </a:p>
          <a:p>
            <a:pPr>
              <a:lnSpc>
                <a:spcPct val="90000"/>
              </a:lnSpc>
              <a:buFont typeface="Arial" panose="020B0604020202020204" pitchFamily="34" charset="0"/>
              <a:buChar char="•"/>
            </a:pPr>
            <a:r>
              <a:rPr lang="en-US" dirty="0">
                <a:latin typeface="Arial" panose="020B0604020202020204" pitchFamily="34" charset="0"/>
                <a:ea typeface="+mn-ea"/>
                <a:cs typeface="Arial" panose="020B0604020202020204" pitchFamily="34" charset="0"/>
              </a:rPr>
              <a:t>We instinctively </a:t>
            </a:r>
            <a:r>
              <a:rPr lang="en-US" dirty="0" err="1">
                <a:latin typeface="Arial" panose="020B0604020202020204" pitchFamily="34" charset="0"/>
                <a:ea typeface="+mn-ea"/>
                <a:cs typeface="Arial" panose="020B0604020202020204" pitchFamily="34" charset="0"/>
              </a:rPr>
              <a:t>categorise</a:t>
            </a:r>
            <a:r>
              <a:rPr lang="en-US" dirty="0">
                <a:latin typeface="Arial" panose="020B0604020202020204" pitchFamily="34" charset="0"/>
                <a:ea typeface="+mn-ea"/>
                <a:cs typeface="Arial" panose="020B0604020202020204" pitchFamily="34" charset="0"/>
              </a:rPr>
              <a:t> people and things using easily observed criteria such as age/weight/skin colour/gender /ability or disability / tattoo's / piercing’s / facial hair</a:t>
            </a:r>
          </a:p>
          <a:p>
            <a:pPr>
              <a:lnSpc>
                <a:spcPct val="90000"/>
              </a:lnSpc>
              <a:buFont typeface="Arial" panose="020B0604020202020204" pitchFamily="34" charset="0"/>
              <a:buChar char="•"/>
            </a:pPr>
            <a:r>
              <a:rPr lang="en-US" dirty="0">
                <a:latin typeface="Arial" panose="020B0604020202020204" pitchFamily="34" charset="0"/>
                <a:ea typeface="+mn-ea"/>
                <a:cs typeface="Arial" panose="020B0604020202020204" pitchFamily="34" charset="0"/>
              </a:rPr>
              <a:t>….automatically assigning presumed traits to anyone we subconsciously put into groups!</a:t>
            </a:r>
          </a:p>
          <a:p>
            <a:pPr>
              <a:lnSpc>
                <a:spcPct val="90000"/>
              </a:lnSpc>
              <a:buFont typeface="Arial" panose="020B0604020202020204" pitchFamily="34" charset="0"/>
              <a:buChar char="•"/>
            </a:pPr>
            <a:endParaRPr lang="en-US"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64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Shape 571"/>
          <p:cNvSpPr/>
          <p:nvPr/>
        </p:nvSpPr>
        <p:spPr>
          <a:xfrm>
            <a:off x="1618481" y="489379"/>
            <a:ext cx="4111314" cy="68768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57200">
              <a:defRPr sz="8000" b="1">
                <a:solidFill>
                  <a:srgbClr val="FDA727"/>
                </a:solidFill>
                <a:latin typeface="Helvetica"/>
                <a:ea typeface="Helvetica"/>
                <a:cs typeface="Helvetica"/>
                <a:sym typeface="Helvetica"/>
              </a:defRPr>
            </a:lvl1pPr>
          </a:lstStyle>
          <a:p>
            <a:endParaRPr sz="4000" dirty="0">
              <a:solidFill>
                <a:srgbClr val="B73774"/>
              </a:solidFill>
              <a:latin typeface="Arial" charset="0"/>
              <a:cs typeface="Arial" charset="0"/>
            </a:endParaRPr>
          </a:p>
        </p:txBody>
      </p:sp>
      <p:sp>
        <p:nvSpPr>
          <p:cNvPr id="572" name="Shape 572"/>
          <p:cNvSpPr/>
          <p:nvPr/>
        </p:nvSpPr>
        <p:spPr>
          <a:xfrm>
            <a:off x="838200" y="1690688"/>
            <a:ext cx="7033209" cy="438100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r>
              <a:rPr sz="2400" dirty="0"/>
              <a:t>“</a:t>
            </a:r>
            <a:r>
              <a:rPr sz="2800" dirty="0">
                <a:latin typeface="Arial" panose="020B0604020202020204" pitchFamily="34" charset="0"/>
                <a:cs typeface="Arial" panose="020B0604020202020204" pitchFamily="34" charset="0"/>
              </a:rPr>
              <a:t>Diversity is being invited to the party, inclusion is being asked to dance” </a:t>
            </a:r>
          </a:p>
          <a:p>
            <a:pPr defTabSz="321457"/>
            <a:r>
              <a:rPr sz="2800" dirty="0">
                <a:latin typeface="Arial" panose="020B0604020202020204" pitchFamily="34" charset="0"/>
                <a:cs typeface="Arial" panose="020B0604020202020204" pitchFamily="34" charset="0"/>
              </a:rPr>
              <a:t>Verna Myers, D&amp;I Professional</a:t>
            </a:r>
          </a:p>
          <a:p>
            <a:pPr defTabSz="321457"/>
            <a:endParaRPr sz="2800" dirty="0">
              <a:latin typeface="Arial" panose="020B0604020202020204" pitchFamily="34" charset="0"/>
              <a:cs typeface="Arial" panose="020B0604020202020204" pitchFamily="34" charset="0"/>
            </a:endParaRPr>
          </a:p>
          <a:p>
            <a:pPr defTabSz="321457"/>
            <a:r>
              <a:rPr sz="2800" dirty="0">
                <a:latin typeface="Arial" panose="020B0604020202020204" pitchFamily="34" charset="0"/>
                <a:cs typeface="Arial" panose="020B0604020202020204" pitchFamily="34" charset="0"/>
              </a:rPr>
              <a:t>We all like to think of ourselves as inclusive, easy-going, non-prejudiced people. If this were a reality, there would be no discrimination. </a:t>
            </a:r>
          </a:p>
          <a:p>
            <a:pPr defTabSz="321457"/>
            <a:endParaRPr sz="2800" dirty="0">
              <a:latin typeface="Arial" panose="020B0604020202020204" pitchFamily="34" charset="0"/>
              <a:cs typeface="Arial" panose="020B0604020202020204" pitchFamily="34" charset="0"/>
            </a:endParaRPr>
          </a:p>
          <a:p>
            <a:pPr defTabSz="321457"/>
            <a:r>
              <a:rPr sz="2800" dirty="0">
                <a:latin typeface="Arial" panose="020B0604020202020204" pitchFamily="34" charset="0"/>
                <a:cs typeface="Arial" panose="020B0604020202020204" pitchFamily="34" charset="0"/>
              </a:rPr>
              <a:t>So, why do we exclude people?</a:t>
            </a:r>
          </a:p>
        </p:txBody>
      </p:sp>
      <p:pic>
        <p:nvPicPr>
          <p:cNvPr id="573" name="ballroom2a.jpg"/>
          <p:cNvPicPr>
            <a:picLocks noChangeAspect="1"/>
          </p:cNvPicPr>
          <p:nvPr/>
        </p:nvPicPr>
        <p:blipFill>
          <a:blip r:embed="rId2"/>
          <a:stretch>
            <a:fillRect/>
          </a:stretch>
        </p:blipFill>
        <p:spPr>
          <a:xfrm>
            <a:off x="8264326" y="1559914"/>
            <a:ext cx="2873696" cy="4311622"/>
          </a:xfrm>
          <a:prstGeom prst="rect">
            <a:avLst/>
          </a:prstGeom>
          <a:ln w="12700">
            <a:miter lim="400000"/>
          </a:ln>
        </p:spPr>
      </p:pic>
      <p:sp>
        <p:nvSpPr>
          <p:cNvPr id="2" name="Title 1">
            <a:extLst>
              <a:ext uri="{FF2B5EF4-FFF2-40B4-BE49-F238E27FC236}">
                <a16:creationId xmlns:a16="http://schemas.microsoft.com/office/drawing/2014/main" id="{07B3B0E8-BBFC-1842-9BB5-D187D45B8692}"/>
              </a:ext>
            </a:extLst>
          </p:cNvPr>
          <p:cNvSpPr>
            <a:spLocks noGrp="1"/>
          </p:cNvSpPr>
          <p:nvPr>
            <p:ph type="title"/>
          </p:nvPr>
        </p:nvSpPr>
        <p:spPr>
          <a:xfrm>
            <a:off x="638960" y="365125"/>
            <a:ext cx="10515600" cy="1325563"/>
          </a:xfrm>
        </p:spPr>
        <p:txBody>
          <a:bodyPr/>
          <a:lstStyle/>
          <a:p>
            <a:r>
              <a:rPr lang="en-GB" dirty="0">
                <a:solidFill>
                  <a:srgbClr val="B73774"/>
                </a:solidFill>
              </a:rPr>
              <a:t>Inclusion</a:t>
            </a:r>
            <a:endParaRPr lang="en-GB" dirty="0"/>
          </a:p>
        </p:txBody>
      </p:sp>
    </p:spTree>
    <p:extLst>
      <p:ext uri="{BB962C8B-B14F-4D97-AF65-F5344CB8AC3E}">
        <p14:creationId xmlns:p14="http://schemas.microsoft.com/office/powerpoint/2010/main" val="180878005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1517-53F8-214D-9E34-29FD159D5420}"/>
              </a:ext>
            </a:extLst>
          </p:cNvPr>
          <p:cNvSpPr>
            <a:spLocks noGrp="1"/>
          </p:cNvSpPr>
          <p:nvPr>
            <p:ph type="title"/>
          </p:nvPr>
        </p:nvSpPr>
        <p:spPr/>
        <p:txBody>
          <a:bodyPr/>
          <a:lstStyle/>
          <a:p>
            <a:r>
              <a:rPr lang="en-GB" dirty="0"/>
              <a:t>Introduction to Disability</a:t>
            </a:r>
          </a:p>
        </p:txBody>
      </p:sp>
      <p:sp>
        <p:nvSpPr>
          <p:cNvPr id="3" name="Text Placeholder 2">
            <a:extLst>
              <a:ext uri="{FF2B5EF4-FFF2-40B4-BE49-F238E27FC236}">
                <a16:creationId xmlns:a16="http://schemas.microsoft.com/office/drawing/2014/main" id="{2DA1723E-4C91-9F48-9791-4B7D70600611}"/>
              </a:ext>
            </a:extLst>
          </p:cNvPr>
          <p:cNvSpPr>
            <a:spLocks noGrp="1"/>
          </p:cNvSpPr>
          <p:nvPr>
            <p:ph type="body" idx="1"/>
          </p:nvPr>
        </p:nvSpPr>
        <p:spPr/>
        <p:txBody>
          <a:bodyPr/>
          <a:lstStyle/>
          <a:p>
            <a:r>
              <a:rPr lang="en-GB" dirty="0"/>
              <a:t>Gill Evans - Disability Officer </a:t>
            </a:r>
            <a:r>
              <a:rPr lang="en-GB" dirty="0" err="1"/>
              <a:t>SoG</a:t>
            </a:r>
            <a:endParaRPr lang="en-GB" dirty="0"/>
          </a:p>
        </p:txBody>
      </p:sp>
    </p:spTree>
    <p:extLst>
      <p:ext uri="{BB962C8B-B14F-4D97-AF65-F5344CB8AC3E}">
        <p14:creationId xmlns:p14="http://schemas.microsoft.com/office/powerpoint/2010/main" val="60121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90CF-1FEA-124F-A382-F65C40C6F46C}"/>
              </a:ext>
            </a:extLst>
          </p:cNvPr>
          <p:cNvSpPr>
            <a:spLocks noGrp="1"/>
          </p:cNvSpPr>
          <p:nvPr>
            <p:ph type="title"/>
          </p:nvPr>
        </p:nvSpPr>
        <p:spPr/>
        <p:txBody>
          <a:bodyPr/>
          <a:lstStyle/>
          <a:p>
            <a:r>
              <a:rPr lang="en-GB" dirty="0"/>
              <a:t>States Disability Officer</a:t>
            </a:r>
            <a:br>
              <a:rPr lang="en-GB" dirty="0"/>
            </a:br>
            <a:endParaRPr lang="en-GB" dirty="0"/>
          </a:p>
        </p:txBody>
      </p:sp>
      <p:pic>
        <p:nvPicPr>
          <p:cNvPr id="8" name="Picture 7">
            <a:extLst>
              <a:ext uri="{FF2B5EF4-FFF2-40B4-BE49-F238E27FC236}">
                <a16:creationId xmlns:a16="http://schemas.microsoft.com/office/drawing/2014/main" id="{01624012-88B1-C948-ADC7-0068404E9A64}"/>
              </a:ext>
            </a:extLst>
          </p:cNvPr>
          <p:cNvPicPr>
            <a:picLocks noChangeAspect="1"/>
          </p:cNvPicPr>
          <p:nvPr/>
        </p:nvPicPr>
        <p:blipFill>
          <a:blip r:embed="rId3"/>
          <a:stretch>
            <a:fillRect/>
          </a:stretch>
        </p:blipFill>
        <p:spPr>
          <a:xfrm>
            <a:off x="7565173" y="5343993"/>
            <a:ext cx="3629616" cy="843053"/>
          </a:xfrm>
          <a:prstGeom prst="rect">
            <a:avLst/>
          </a:prstGeom>
        </p:spPr>
      </p:pic>
    </p:spTree>
    <p:extLst>
      <p:ext uri="{BB962C8B-B14F-4D97-AF65-F5344CB8AC3E}">
        <p14:creationId xmlns:p14="http://schemas.microsoft.com/office/powerpoint/2010/main" val="383635982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Purple Pound in Guernsey</a:t>
            </a:r>
            <a:r>
              <a:rPr lang="en-US" dirty="0"/>
              <a:t> £274,000,000</a:t>
            </a:r>
          </a:p>
        </p:txBody>
      </p:sp>
      <p:pic>
        <p:nvPicPr>
          <p:cNvPr id="7" name="Picture 6" descr="Text&#10;&#10;Description automatically generated">
            <a:extLst>
              <a:ext uri="{FF2B5EF4-FFF2-40B4-BE49-F238E27FC236}">
                <a16:creationId xmlns:a16="http://schemas.microsoft.com/office/drawing/2014/main" id="{CC7708C9-DC38-E44C-956D-E032B164739D}"/>
              </a:ext>
            </a:extLst>
          </p:cNvPr>
          <p:cNvPicPr>
            <a:picLocks noChangeAspect="1"/>
          </p:cNvPicPr>
          <p:nvPr/>
        </p:nvPicPr>
        <p:blipFill>
          <a:blip r:embed="rId3"/>
          <a:stretch>
            <a:fillRect/>
          </a:stretch>
        </p:blipFill>
        <p:spPr>
          <a:xfrm>
            <a:off x="838200" y="1948871"/>
            <a:ext cx="4250487" cy="1645350"/>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549E5851-C2D6-C14A-9C12-DA530D0C734C}"/>
              </a:ext>
            </a:extLst>
          </p:cNvPr>
          <p:cNvPicPr>
            <a:picLocks noChangeAspect="1"/>
          </p:cNvPicPr>
          <p:nvPr/>
        </p:nvPicPr>
        <p:blipFill>
          <a:blip r:embed="rId4"/>
          <a:stretch>
            <a:fillRect/>
          </a:stretch>
        </p:blipFill>
        <p:spPr>
          <a:xfrm>
            <a:off x="6567055" y="1872671"/>
            <a:ext cx="4969163" cy="4676859"/>
          </a:xfrm>
          <a:prstGeom prst="rect">
            <a:avLst/>
          </a:prstGeom>
        </p:spPr>
      </p:pic>
      <p:sp>
        <p:nvSpPr>
          <p:cNvPr id="8" name="Content Placeholder 2">
            <a:extLst>
              <a:ext uri="{FF2B5EF4-FFF2-40B4-BE49-F238E27FC236}">
                <a16:creationId xmlns:a16="http://schemas.microsoft.com/office/drawing/2014/main" id="{A5DE15AF-9A4A-B44B-9C38-2C56B9C202B8}"/>
              </a:ext>
            </a:extLst>
          </p:cNvPr>
          <p:cNvSpPr txBox="1">
            <a:spLocks/>
          </p:cNvSpPr>
          <p:nvPr/>
        </p:nvSpPr>
        <p:spPr>
          <a:xfrm>
            <a:off x="838200" y="4211100"/>
            <a:ext cx="5440218" cy="997528"/>
          </a:xfrm>
          <a:prstGeom prst="rect">
            <a:avLst/>
          </a:prstGeom>
        </p:spPr>
        <p:txBody>
          <a:bodyPr>
            <a:normAutofit/>
          </a:bodyPr>
          <a:lstStyle>
            <a:lvl1pPr marL="228600" indent="-228600" algn="l" defTabSz="914400" rtl="0" eaLnBrk="1" latinLnBrk="0" hangingPunct="1">
              <a:lnSpc>
                <a:spcPct val="150000"/>
              </a:lnSpc>
              <a:spcBef>
                <a:spcPts val="1000"/>
              </a:spcBef>
              <a:buClr>
                <a:schemeClr val="bg2"/>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50000"/>
              </a:lnSpc>
              <a:spcBef>
                <a:spcPts val="500"/>
              </a:spcBef>
              <a:buClr>
                <a:schemeClr val="bg2"/>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50000"/>
              </a:lnSpc>
              <a:spcBef>
                <a:spcPts val="500"/>
              </a:spcBef>
              <a:buClr>
                <a:schemeClr val="bg2"/>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50000"/>
              </a:lnSpc>
              <a:spcBef>
                <a:spcPts val="500"/>
              </a:spcBef>
              <a:buClr>
                <a:schemeClr val="bg2"/>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50000"/>
              </a:lnSpc>
              <a:spcBef>
                <a:spcPts val="500"/>
              </a:spcBef>
              <a:buClr>
                <a:schemeClr val="bg2"/>
              </a:buClr>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z="2400" dirty="0"/>
              <a:t>Source: Disability Needs Survey 2013 </a:t>
            </a:r>
          </a:p>
        </p:txBody>
      </p:sp>
    </p:spTree>
    <p:extLst>
      <p:ext uri="{BB962C8B-B14F-4D97-AF65-F5344CB8AC3E}">
        <p14:creationId xmlns:p14="http://schemas.microsoft.com/office/powerpoint/2010/main" val="173326662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FC07-60C9-6A48-AB65-FF69ED3A1EE4}"/>
              </a:ext>
            </a:extLst>
          </p:cNvPr>
          <p:cNvSpPr>
            <a:spLocks noGrp="1"/>
          </p:cNvSpPr>
          <p:nvPr>
            <p:ph type="title"/>
          </p:nvPr>
        </p:nvSpPr>
        <p:spPr/>
        <p:txBody>
          <a:bodyPr/>
          <a:lstStyle/>
          <a:p>
            <a:r>
              <a:rPr lang="en-US" dirty="0"/>
              <a:t>Diversity of Disability</a:t>
            </a:r>
          </a:p>
        </p:txBody>
      </p:sp>
    </p:spTree>
    <p:extLst>
      <p:ext uri="{BB962C8B-B14F-4D97-AF65-F5344CB8AC3E}">
        <p14:creationId xmlns:p14="http://schemas.microsoft.com/office/powerpoint/2010/main" val="36826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FC07-60C9-6A48-AB65-FF69ED3A1EE4}"/>
              </a:ext>
            </a:extLst>
          </p:cNvPr>
          <p:cNvSpPr>
            <a:spLocks noGrp="1"/>
          </p:cNvSpPr>
          <p:nvPr>
            <p:ph type="title"/>
          </p:nvPr>
        </p:nvSpPr>
        <p:spPr/>
        <p:txBody>
          <a:bodyPr/>
          <a:lstStyle/>
          <a:p>
            <a:r>
              <a:rPr lang="en-US" dirty="0"/>
              <a:t>Diversity of Disability</a:t>
            </a:r>
          </a:p>
        </p:txBody>
      </p:sp>
      <p:pic>
        <p:nvPicPr>
          <p:cNvPr id="4" name="Content Placeholder 4">
            <a:extLst>
              <a:ext uri="{FF2B5EF4-FFF2-40B4-BE49-F238E27FC236}">
                <a16:creationId xmlns:a16="http://schemas.microsoft.com/office/drawing/2014/main" id="{47403C12-6617-C746-9951-CBED459330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69" t="22615" r="9080" b="4407"/>
          <a:stretch/>
        </p:blipFill>
        <p:spPr>
          <a:xfrm>
            <a:off x="1257125" y="1690688"/>
            <a:ext cx="9395165" cy="4486275"/>
          </a:xfrm>
          <a:prstGeom prst="rect">
            <a:avLst/>
          </a:prstGeom>
        </p:spPr>
      </p:pic>
    </p:spTree>
    <p:extLst>
      <p:ext uri="{BB962C8B-B14F-4D97-AF65-F5344CB8AC3E}">
        <p14:creationId xmlns:p14="http://schemas.microsoft.com/office/powerpoint/2010/main" val="336634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1517-53F8-214D-9E34-29FD159D5420}"/>
              </a:ext>
            </a:extLst>
          </p:cNvPr>
          <p:cNvSpPr>
            <a:spLocks noGrp="1"/>
          </p:cNvSpPr>
          <p:nvPr>
            <p:ph type="title"/>
          </p:nvPr>
        </p:nvSpPr>
        <p:spPr/>
        <p:txBody>
          <a:bodyPr/>
          <a:lstStyle/>
          <a:p>
            <a:r>
              <a:rPr lang="en-GB" dirty="0"/>
              <a:t>Introduction to Diversity</a:t>
            </a:r>
          </a:p>
        </p:txBody>
      </p:sp>
      <p:sp>
        <p:nvSpPr>
          <p:cNvPr id="3" name="Text Placeholder 2">
            <a:extLst>
              <a:ext uri="{FF2B5EF4-FFF2-40B4-BE49-F238E27FC236}">
                <a16:creationId xmlns:a16="http://schemas.microsoft.com/office/drawing/2014/main" id="{2DA1723E-4C91-9F48-9791-4B7D70600611}"/>
              </a:ext>
            </a:extLst>
          </p:cNvPr>
          <p:cNvSpPr>
            <a:spLocks noGrp="1"/>
          </p:cNvSpPr>
          <p:nvPr>
            <p:ph type="body" idx="1"/>
          </p:nvPr>
        </p:nvSpPr>
        <p:spPr/>
        <p:txBody>
          <a:bodyPr/>
          <a:lstStyle/>
          <a:p>
            <a:r>
              <a:rPr lang="en-GB" dirty="0"/>
              <a:t>Equality Guernsey </a:t>
            </a:r>
          </a:p>
        </p:txBody>
      </p:sp>
    </p:spTree>
    <p:extLst>
      <p:ext uri="{BB962C8B-B14F-4D97-AF65-F5344CB8AC3E}">
        <p14:creationId xmlns:p14="http://schemas.microsoft.com/office/powerpoint/2010/main" val="68109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FC07-60C9-6A48-AB65-FF69ED3A1EE4}"/>
              </a:ext>
            </a:extLst>
          </p:cNvPr>
          <p:cNvSpPr>
            <a:spLocks noGrp="1"/>
          </p:cNvSpPr>
          <p:nvPr>
            <p:ph type="title"/>
          </p:nvPr>
        </p:nvSpPr>
        <p:spPr/>
        <p:txBody>
          <a:bodyPr/>
          <a:lstStyle/>
          <a:p>
            <a:r>
              <a:rPr lang="en-US" dirty="0"/>
              <a:t>Barriers </a:t>
            </a:r>
          </a:p>
        </p:txBody>
      </p:sp>
    </p:spTree>
    <p:extLst>
      <p:ext uri="{BB962C8B-B14F-4D97-AF65-F5344CB8AC3E}">
        <p14:creationId xmlns:p14="http://schemas.microsoft.com/office/powerpoint/2010/main" val="123300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FC07-60C9-6A48-AB65-FF69ED3A1EE4}"/>
              </a:ext>
            </a:extLst>
          </p:cNvPr>
          <p:cNvSpPr>
            <a:spLocks noGrp="1"/>
          </p:cNvSpPr>
          <p:nvPr>
            <p:ph type="title"/>
          </p:nvPr>
        </p:nvSpPr>
        <p:spPr/>
        <p:txBody>
          <a:bodyPr/>
          <a:lstStyle/>
          <a:p>
            <a:r>
              <a:rPr lang="en-US" dirty="0"/>
              <a:t>Barriers </a:t>
            </a:r>
          </a:p>
        </p:txBody>
      </p:sp>
      <p:pic>
        <p:nvPicPr>
          <p:cNvPr id="6" name="Content Placeholder 4">
            <a:extLst>
              <a:ext uri="{FF2B5EF4-FFF2-40B4-BE49-F238E27FC236}">
                <a16:creationId xmlns:a16="http://schemas.microsoft.com/office/drawing/2014/main" id="{782C5D66-10B2-6C41-8E2E-34F2ABDDF5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309" y="1492441"/>
            <a:ext cx="8769646" cy="4684522"/>
          </a:xfrm>
          <a:prstGeom prst="rect">
            <a:avLst/>
          </a:prstGeom>
        </p:spPr>
      </p:pic>
    </p:spTree>
    <p:extLst>
      <p:ext uri="{BB962C8B-B14F-4D97-AF65-F5344CB8AC3E}">
        <p14:creationId xmlns:p14="http://schemas.microsoft.com/office/powerpoint/2010/main" val="3925052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1517-53F8-214D-9E34-29FD159D5420}"/>
              </a:ext>
            </a:extLst>
          </p:cNvPr>
          <p:cNvSpPr>
            <a:spLocks noGrp="1"/>
          </p:cNvSpPr>
          <p:nvPr>
            <p:ph type="title"/>
          </p:nvPr>
        </p:nvSpPr>
        <p:spPr/>
        <p:txBody>
          <a:bodyPr/>
          <a:lstStyle/>
          <a:p>
            <a:r>
              <a:rPr lang="en-GB" dirty="0"/>
              <a:t>Introduction to the Equality legislation proposals </a:t>
            </a:r>
          </a:p>
        </p:txBody>
      </p:sp>
      <p:sp>
        <p:nvSpPr>
          <p:cNvPr id="3" name="Text Placeholder 2">
            <a:extLst>
              <a:ext uri="{FF2B5EF4-FFF2-40B4-BE49-F238E27FC236}">
                <a16:creationId xmlns:a16="http://schemas.microsoft.com/office/drawing/2014/main" id="{2DA1723E-4C91-9F48-9791-4B7D70600611}"/>
              </a:ext>
            </a:extLst>
          </p:cNvPr>
          <p:cNvSpPr>
            <a:spLocks noGrp="1"/>
          </p:cNvSpPr>
          <p:nvPr>
            <p:ph type="body" idx="1"/>
          </p:nvPr>
        </p:nvSpPr>
        <p:spPr/>
        <p:txBody>
          <a:bodyPr/>
          <a:lstStyle/>
          <a:p>
            <a:r>
              <a:rPr lang="en-GB" dirty="0"/>
              <a:t>Employment and Social Security</a:t>
            </a:r>
          </a:p>
        </p:txBody>
      </p:sp>
    </p:spTree>
    <p:extLst>
      <p:ext uri="{BB962C8B-B14F-4D97-AF65-F5344CB8AC3E}">
        <p14:creationId xmlns:p14="http://schemas.microsoft.com/office/powerpoint/2010/main" val="384285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B028FD-F904-41AA-932C-2F38BCE73D1C}"/>
              </a:ext>
            </a:extLst>
          </p:cNvPr>
          <p:cNvPicPr>
            <a:picLocks noChangeAspect="1"/>
          </p:cNvPicPr>
          <p:nvPr/>
        </p:nvPicPr>
        <p:blipFill>
          <a:blip r:embed="rId3"/>
          <a:stretch>
            <a:fillRect/>
          </a:stretch>
        </p:blipFill>
        <p:spPr>
          <a:xfrm>
            <a:off x="692772" y="-3065588"/>
            <a:ext cx="10178428" cy="10178428"/>
          </a:xfrm>
          <a:prstGeom prst="rect">
            <a:avLst/>
          </a:prstGeom>
        </p:spPr>
      </p:pic>
    </p:spTree>
    <p:extLst>
      <p:ext uri="{BB962C8B-B14F-4D97-AF65-F5344CB8AC3E}">
        <p14:creationId xmlns:p14="http://schemas.microsoft.com/office/powerpoint/2010/main" val="75648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Universal access">
            <a:extLst>
              <a:ext uri="{FF2B5EF4-FFF2-40B4-BE49-F238E27FC236}">
                <a16:creationId xmlns:a16="http://schemas.microsoft.com/office/drawing/2014/main" id="{2D207D9E-A675-4844-8346-3B6305EDF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801" y="716036"/>
            <a:ext cx="1305118" cy="1305118"/>
          </a:xfrm>
          <a:prstGeom prst="rect">
            <a:avLst/>
          </a:prstGeom>
        </p:spPr>
      </p:pic>
      <p:pic>
        <p:nvPicPr>
          <p:cNvPr id="8" name="Graphic 7" descr="Pregnant lady">
            <a:extLst>
              <a:ext uri="{FF2B5EF4-FFF2-40B4-BE49-F238E27FC236}">
                <a16:creationId xmlns:a16="http://schemas.microsoft.com/office/drawing/2014/main" id="{3B626C6F-BCAC-4707-B784-26DFDB6ABF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4758" y="2249148"/>
            <a:ext cx="1259160" cy="1259160"/>
          </a:xfrm>
          <a:prstGeom prst="rect">
            <a:avLst/>
          </a:prstGeom>
        </p:spPr>
      </p:pic>
      <p:pic>
        <p:nvPicPr>
          <p:cNvPr id="24" name="Graphic 23" descr="Man with kid">
            <a:extLst>
              <a:ext uri="{FF2B5EF4-FFF2-40B4-BE49-F238E27FC236}">
                <a16:creationId xmlns:a16="http://schemas.microsoft.com/office/drawing/2014/main" id="{0155C93A-C2BD-4D79-96CF-A991B8D678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890" y="1947672"/>
            <a:ext cx="1312390" cy="1312390"/>
          </a:xfrm>
          <a:prstGeom prst="rect">
            <a:avLst/>
          </a:prstGeom>
        </p:spPr>
      </p:pic>
      <p:pic>
        <p:nvPicPr>
          <p:cNvPr id="26" name="Graphic 25" descr="Gender">
            <a:extLst>
              <a:ext uri="{FF2B5EF4-FFF2-40B4-BE49-F238E27FC236}">
                <a16:creationId xmlns:a16="http://schemas.microsoft.com/office/drawing/2014/main" id="{53C4D419-D2AA-4953-830F-8C6CB78C30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1032" y="955211"/>
            <a:ext cx="1205253" cy="1205253"/>
          </a:xfrm>
          <a:prstGeom prst="rect">
            <a:avLst/>
          </a:prstGeom>
        </p:spPr>
      </p:pic>
      <p:sp>
        <p:nvSpPr>
          <p:cNvPr id="29" name="TextBox 28">
            <a:extLst>
              <a:ext uri="{FF2B5EF4-FFF2-40B4-BE49-F238E27FC236}">
                <a16:creationId xmlns:a16="http://schemas.microsoft.com/office/drawing/2014/main" id="{B6E65BB8-8E13-46FC-8DBD-2345C1D1EF96}"/>
              </a:ext>
            </a:extLst>
          </p:cNvPr>
          <p:cNvSpPr txBox="1"/>
          <p:nvPr/>
        </p:nvSpPr>
        <p:spPr>
          <a:xfrm>
            <a:off x="1758004" y="1025381"/>
            <a:ext cx="23337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Disability</a:t>
            </a:r>
          </a:p>
        </p:txBody>
      </p:sp>
      <p:sp>
        <p:nvSpPr>
          <p:cNvPr id="30" name="TextBox 29">
            <a:extLst>
              <a:ext uri="{FF2B5EF4-FFF2-40B4-BE49-F238E27FC236}">
                <a16:creationId xmlns:a16="http://schemas.microsoft.com/office/drawing/2014/main" id="{BBCA02C1-BF26-42AD-A110-DD2DB7E5C605}"/>
              </a:ext>
            </a:extLst>
          </p:cNvPr>
          <p:cNvSpPr txBox="1"/>
          <p:nvPr/>
        </p:nvSpPr>
        <p:spPr>
          <a:xfrm>
            <a:off x="1814228" y="4573659"/>
            <a:ext cx="260405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Sexual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orientation</a:t>
            </a:r>
          </a:p>
        </p:txBody>
      </p:sp>
      <p:sp>
        <p:nvSpPr>
          <p:cNvPr id="31" name="TextBox 30">
            <a:extLst>
              <a:ext uri="{FF2B5EF4-FFF2-40B4-BE49-F238E27FC236}">
                <a16:creationId xmlns:a16="http://schemas.microsoft.com/office/drawing/2014/main" id="{3E905363-D64A-4676-AACF-69643008980A}"/>
              </a:ext>
            </a:extLst>
          </p:cNvPr>
          <p:cNvSpPr txBox="1"/>
          <p:nvPr/>
        </p:nvSpPr>
        <p:spPr>
          <a:xfrm>
            <a:off x="9491388" y="2085779"/>
            <a:ext cx="25135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Pregnancy &amp; maternity</a:t>
            </a:r>
          </a:p>
        </p:txBody>
      </p:sp>
      <p:sp>
        <p:nvSpPr>
          <p:cNvPr id="32" name="TextBox 31">
            <a:extLst>
              <a:ext uri="{FF2B5EF4-FFF2-40B4-BE49-F238E27FC236}">
                <a16:creationId xmlns:a16="http://schemas.microsoft.com/office/drawing/2014/main" id="{9065883E-FD0B-4D7B-8359-41B0A9BE1876}"/>
              </a:ext>
            </a:extLst>
          </p:cNvPr>
          <p:cNvSpPr txBox="1"/>
          <p:nvPr/>
        </p:nvSpPr>
        <p:spPr>
          <a:xfrm>
            <a:off x="9442663" y="1315630"/>
            <a:ext cx="13212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Sex</a:t>
            </a:r>
          </a:p>
        </p:txBody>
      </p:sp>
      <p:sp>
        <p:nvSpPr>
          <p:cNvPr id="33" name="TextBox 32">
            <a:extLst>
              <a:ext uri="{FF2B5EF4-FFF2-40B4-BE49-F238E27FC236}">
                <a16:creationId xmlns:a16="http://schemas.microsoft.com/office/drawing/2014/main" id="{C0BB03DA-115A-43E9-9543-19066B85A9E8}"/>
              </a:ext>
            </a:extLst>
          </p:cNvPr>
          <p:cNvSpPr txBox="1"/>
          <p:nvPr/>
        </p:nvSpPr>
        <p:spPr>
          <a:xfrm>
            <a:off x="1758004" y="1900058"/>
            <a:ext cx="27090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Carer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status</a:t>
            </a:r>
          </a:p>
        </p:txBody>
      </p:sp>
      <p:pic>
        <p:nvPicPr>
          <p:cNvPr id="1026" name="Picture 2" descr="Image result for trans symbol">
            <a:hlinkClick r:id="rId11"/>
            <a:extLst>
              <a:ext uri="{FF2B5EF4-FFF2-40B4-BE49-F238E27FC236}">
                <a16:creationId xmlns:a16="http://schemas.microsoft.com/office/drawing/2014/main" id="{F9A41FCA-AE28-418A-A64B-FF72950B51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39423" y="5125218"/>
            <a:ext cx="1004842" cy="117093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973CBFE-B56B-47E4-AA07-06214A04A09F}"/>
              </a:ext>
            </a:extLst>
          </p:cNvPr>
          <p:cNvSpPr txBox="1"/>
          <p:nvPr/>
        </p:nvSpPr>
        <p:spPr>
          <a:xfrm>
            <a:off x="9491388" y="5010643"/>
            <a:ext cx="35485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Gender reassignment</a:t>
            </a:r>
          </a:p>
        </p:txBody>
      </p:sp>
      <p:pic>
        <p:nvPicPr>
          <p:cNvPr id="36" name="Picture 35">
            <a:extLst>
              <a:ext uri="{FF2B5EF4-FFF2-40B4-BE49-F238E27FC236}">
                <a16:creationId xmlns:a16="http://schemas.microsoft.com/office/drawing/2014/main" id="{4E198DE6-C7EE-4E00-B333-324ED518905E}"/>
              </a:ext>
            </a:extLst>
          </p:cNvPr>
          <p:cNvPicPr>
            <a:picLocks noChangeAspect="1"/>
          </p:cNvPicPr>
          <p:nvPr/>
        </p:nvPicPr>
        <p:blipFill>
          <a:blip r:embed="rId13"/>
          <a:stretch>
            <a:fillRect/>
          </a:stretch>
        </p:blipFill>
        <p:spPr>
          <a:xfrm>
            <a:off x="7749147" y="3607539"/>
            <a:ext cx="1615870" cy="1038774"/>
          </a:xfrm>
          <a:prstGeom prst="rect">
            <a:avLst/>
          </a:prstGeom>
        </p:spPr>
      </p:pic>
      <p:sp>
        <p:nvSpPr>
          <p:cNvPr id="38" name="TextBox 37">
            <a:extLst>
              <a:ext uri="{FF2B5EF4-FFF2-40B4-BE49-F238E27FC236}">
                <a16:creationId xmlns:a16="http://schemas.microsoft.com/office/drawing/2014/main" id="{D8C5F574-7A20-481E-ABBA-2557E40C1654}"/>
              </a:ext>
            </a:extLst>
          </p:cNvPr>
          <p:cNvSpPr txBox="1"/>
          <p:nvPr/>
        </p:nvSpPr>
        <p:spPr>
          <a:xfrm>
            <a:off x="9511852" y="3548211"/>
            <a:ext cx="20398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Marital status</a:t>
            </a:r>
          </a:p>
        </p:txBody>
      </p:sp>
      <p:pic>
        <p:nvPicPr>
          <p:cNvPr id="39" name="Graphic 38" descr="Cake">
            <a:extLst>
              <a:ext uri="{FF2B5EF4-FFF2-40B4-BE49-F238E27FC236}">
                <a16:creationId xmlns:a16="http://schemas.microsoft.com/office/drawing/2014/main" id="{67E1C5CA-25BE-43DF-A1A9-027982ADDD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74422" y="1036170"/>
            <a:ext cx="1205253" cy="1205253"/>
          </a:xfrm>
          <a:prstGeom prst="rect">
            <a:avLst/>
          </a:prstGeom>
        </p:spPr>
      </p:pic>
      <p:sp>
        <p:nvSpPr>
          <p:cNvPr id="41" name="TextBox 40">
            <a:extLst>
              <a:ext uri="{FF2B5EF4-FFF2-40B4-BE49-F238E27FC236}">
                <a16:creationId xmlns:a16="http://schemas.microsoft.com/office/drawing/2014/main" id="{D231656D-46B9-4427-8A11-4917960C3008}"/>
              </a:ext>
            </a:extLst>
          </p:cNvPr>
          <p:cNvSpPr txBox="1"/>
          <p:nvPr/>
        </p:nvSpPr>
        <p:spPr>
          <a:xfrm>
            <a:off x="6409876" y="1313268"/>
            <a:ext cx="11547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Age</a:t>
            </a:r>
          </a:p>
        </p:txBody>
      </p:sp>
      <p:sp>
        <p:nvSpPr>
          <p:cNvPr id="44" name="TextBox 43">
            <a:extLst>
              <a:ext uri="{FF2B5EF4-FFF2-40B4-BE49-F238E27FC236}">
                <a16:creationId xmlns:a16="http://schemas.microsoft.com/office/drawing/2014/main" id="{4DF80EDB-5B4F-47C4-8941-92E121842E2B}"/>
              </a:ext>
            </a:extLst>
          </p:cNvPr>
          <p:cNvSpPr txBox="1"/>
          <p:nvPr/>
        </p:nvSpPr>
        <p:spPr>
          <a:xfrm>
            <a:off x="1758004" y="5816942"/>
            <a:ext cx="37552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Religious Belief</a:t>
            </a:r>
          </a:p>
        </p:txBody>
      </p:sp>
      <p:sp>
        <p:nvSpPr>
          <p:cNvPr id="47" name="TextBox 46">
            <a:extLst>
              <a:ext uri="{FF2B5EF4-FFF2-40B4-BE49-F238E27FC236}">
                <a16:creationId xmlns:a16="http://schemas.microsoft.com/office/drawing/2014/main" id="{7C858AC7-0C5B-4A8C-92E0-20429C1E6A07}"/>
              </a:ext>
            </a:extLst>
          </p:cNvPr>
          <p:cNvSpPr txBox="1"/>
          <p:nvPr/>
        </p:nvSpPr>
        <p:spPr>
          <a:xfrm>
            <a:off x="1780278" y="3556156"/>
            <a:ext cx="11547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Race</a:t>
            </a:r>
          </a:p>
        </p:txBody>
      </p:sp>
      <p:pic>
        <p:nvPicPr>
          <p:cNvPr id="1028" name="Picture 4" descr="Image result for prayer icon">
            <a:hlinkClick r:id="rId16"/>
            <a:extLst>
              <a:ext uri="{FF2B5EF4-FFF2-40B4-BE49-F238E27FC236}">
                <a16:creationId xmlns:a16="http://schemas.microsoft.com/office/drawing/2014/main" id="{81DD61C3-32C7-44E5-88BC-871CE3AD76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323" y="5773988"/>
            <a:ext cx="596638" cy="8739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4F10643D-BB33-4C56-BD9F-EB499E3C6447}"/>
              </a:ext>
            </a:extLst>
          </p:cNvPr>
          <p:cNvPicPr>
            <a:picLocks noChangeAspect="1"/>
          </p:cNvPicPr>
          <p:nvPr/>
        </p:nvPicPr>
        <p:blipFill>
          <a:blip r:embed="rId18"/>
          <a:stretch>
            <a:fillRect/>
          </a:stretch>
        </p:blipFill>
        <p:spPr>
          <a:xfrm>
            <a:off x="358835" y="3404042"/>
            <a:ext cx="1141614" cy="1141614"/>
          </a:xfrm>
          <a:prstGeom prst="rect">
            <a:avLst/>
          </a:prstGeom>
        </p:spPr>
      </p:pic>
      <p:pic>
        <p:nvPicPr>
          <p:cNvPr id="1030" name="Picture 6" descr="Image result for sexual orientation icon">
            <a:hlinkClick r:id="rId19"/>
            <a:extLst>
              <a:ext uri="{FF2B5EF4-FFF2-40B4-BE49-F238E27FC236}">
                <a16:creationId xmlns:a16="http://schemas.microsoft.com/office/drawing/2014/main" id="{300E3C3E-A509-433F-B221-ADA0DC84A33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5748" y="4836033"/>
            <a:ext cx="1269006" cy="7845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6E65BB8-8E13-46FC-8DBD-2345C1D1EF96}"/>
              </a:ext>
            </a:extLst>
          </p:cNvPr>
          <p:cNvSpPr txBox="1"/>
          <p:nvPr/>
        </p:nvSpPr>
        <p:spPr>
          <a:xfrm>
            <a:off x="965324" y="227322"/>
            <a:ext cx="23337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Phase 1</a:t>
            </a:r>
          </a:p>
        </p:txBody>
      </p:sp>
      <p:sp>
        <p:nvSpPr>
          <p:cNvPr id="25" name="TextBox 24">
            <a:extLst>
              <a:ext uri="{FF2B5EF4-FFF2-40B4-BE49-F238E27FC236}">
                <a16:creationId xmlns:a16="http://schemas.microsoft.com/office/drawing/2014/main" id="{B6E65BB8-8E13-46FC-8DBD-2345C1D1EF96}"/>
              </a:ext>
            </a:extLst>
          </p:cNvPr>
          <p:cNvSpPr txBox="1"/>
          <p:nvPr/>
        </p:nvSpPr>
        <p:spPr>
          <a:xfrm>
            <a:off x="7486325" y="197710"/>
            <a:ext cx="23337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Phase 2</a:t>
            </a:r>
          </a:p>
        </p:txBody>
      </p:sp>
      <p:cxnSp>
        <p:nvCxnSpPr>
          <p:cNvPr id="3" name="Straight Connector 2"/>
          <p:cNvCxnSpPr/>
          <p:nvPr/>
        </p:nvCxnSpPr>
        <p:spPr>
          <a:xfrm>
            <a:off x="4934424" y="1109828"/>
            <a:ext cx="0" cy="5271412"/>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832" y="1919690"/>
            <a:ext cx="1500448" cy="1315967"/>
          </a:xfrm>
          <a:prstGeom prst="rect">
            <a:avLst/>
          </a:prstGeom>
        </p:spPr>
      </p:pic>
    </p:spTree>
    <p:extLst>
      <p:ext uri="{BB962C8B-B14F-4D97-AF65-F5344CB8AC3E}">
        <p14:creationId xmlns:p14="http://schemas.microsoft.com/office/powerpoint/2010/main" val="4130366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1225" y="1631950"/>
            <a:ext cx="10329863" cy="4044949"/>
          </a:xfrm>
        </p:spPr>
        <p:txBody>
          <a:bodyPr/>
          <a:lstStyle/>
          <a:p>
            <a:pPr>
              <a:spcBef>
                <a:spcPts val="1200"/>
              </a:spcBef>
              <a:spcAft>
                <a:spcPts val="1200"/>
              </a:spcAft>
              <a:buFont typeface="Arial" panose="020B0604020202020204" pitchFamily="34" charset="0"/>
              <a:buChar char="•"/>
            </a:pPr>
            <a:endParaRPr lang="en-GB" sz="3200" dirty="0"/>
          </a:p>
          <a:p>
            <a:pPr lvl="1">
              <a:spcBef>
                <a:spcPts val="1200"/>
              </a:spcBef>
              <a:spcAft>
                <a:spcPts val="1200"/>
              </a:spcAft>
              <a:buFont typeface="Arial" panose="020B0604020202020204" pitchFamily="34" charset="0"/>
              <a:buChar char="•"/>
            </a:pPr>
            <a:endParaRPr lang="en-GB" sz="3200" dirty="0"/>
          </a:p>
          <a:p>
            <a:pPr>
              <a:spcBef>
                <a:spcPts val="1200"/>
              </a:spcBef>
              <a:spcAft>
                <a:spcPts val="1200"/>
              </a:spcAft>
            </a:pPr>
            <a:endParaRPr lang="en-GB" sz="3200" dirty="0"/>
          </a:p>
        </p:txBody>
      </p:sp>
      <p:graphicFrame>
        <p:nvGraphicFramePr>
          <p:cNvPr id="4" name="Table 3"/>
          <p:cNvGraphicFramePr>
            <a:graphicFrameLocks noGrp="1"/>
          </p:cNvGraphicFramePr>
          <p:nvPr/>
        </p:nvGraphicFramePr>
        <p:xfrm>
          <a:off x="789537" y="596347"/>
          <a:ext cx="10739853" cy="5429153"/>
        </p:xfrm>
        <a:graphic>
          <a:graphicData uri="http://schemas.openxmlformats.org/drawingml/2006/table">
            <a:tbl>
              <a:tblPr firstRow="1" bandRow="1">
                <a:tableStyleId>{5C22544A-7EE6-4342-B048-85BDC9FD1C3A}</a:tableStyleId>
              </a:tblPr>
              <a:tblGrid>
                <a:gridCol w="5410095">
                  <a:extLst>
                    <a:ext uri="{9D8B030D-6E8A-4147-A177-3AD203B41FA5}">
                      <a16:colId xmlns:a16="http://schemas.microsoft.com/office/drawing/2014/main" val="20000"/>
                    </a:ext>
                  </a:extLst>
                </a:gridCol>
                <a:gridCol w="5329758">
                  <a:extLst>
                    <a:ext uri="{9D8B030D-6E8A-4147-A177-3AD203B41FA5}">
                      <a16:colId xmlns:a16="http://schemas.microsoft.com/office/drawing/2014/main" val="20001"/>
                    </a:ext>
                  </a:extLst>
                </a:gridCol>
              </a:tblGrid>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rPr>
                        <a:t>Types of unlawful discrimination</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rPr>
                        <a:t>Other prohibited conduct</a:t>
                      </a:r>
                    </a:p>
                    <a:p>
                      <a:endParaRPr lang="en-GB" dirty="0"/>
                    </a:p>
                  </a:txBody>
                  <a:tcPr/>
                </a:tc>
                <a:extLst>
                  <a:ext uri="{0D108BD9-81ED-4DB2-BD59-A6C34878D82A}">
                    <a16:rowId xmlns:a16="http://schemas.microsoft.com/office/drawing/2014/main" val="10000"/>
                  </a:ext>
                </a:extLst>
              </a:tr>
              <a:tr h="702365">
                <a:tc>
                  <a:txBody>
                    <a:bodyPr/>
                    <a:lstStyle/>
                    <a:p>
                      <a:r>
                        <a:rPr lang="en-US" sz="2600" dirty="0"/>
                        <a:t>Direct discrimination </a:t>
                      </a:r>
                    </a:p>
                  </a:txBody>
                  <a:tcPr/>
                </a:tc>
                <a:tc>
                  <a:txBody>
                    <a:bodyPr/>
                    <a:lstStyle/>
                    <a:p>
                      <a:pPr>
                        <a:spcBef>
                          <a:spcPts val="1200"/>
                        </a:spcBef>
                        <a:spcAft>
                          <a:spcPts val="1200"/>
                        </a:spcAft>
                      </a:pPr>
                      <a:r>
                        <a:rPr lang="en-GB" sz="2600" dirty="0"/>
                        <a:t>Harassment</a:t>
                      </a:r>
                    </a:p>
                  </a:txBody>
                  <a:tcPr/>
                </a:tc>
                <a:extLst>
                  <a:ext uri="{0D108BD9-81ED-4DB2-BD59-A6C34878D82A}">
                    <a16:rowId xmlns:a16="http://schemas.microsoft.com/office/drawing/2014/main" val="10001"/>
                  </a:ext>
                </a:extLst>
              </a:tr>
              <a:tr h="688584">
                <a:tc>
                  <a:txBody>
                    <a:bodyPr/>
                    <a:lstStyle/>
                    <a:p>
                      <a:r>
                        <a:rPr lang="en-US" sz="2600" dirty="0"/>
                        <a:t>Discrimination</a:t>
                      </a:r>
                      <a:r>
                        <a:rPr lang="en-US" sz="2600" baseline="0" dirty="0"/>
                        <a:t> by association</a:t>
                      </a:r>
                      <a:endParaRPr lang="en-US" sz="2600" dirty="0"/>
                    </a:p>
                  </a:txBody>
                  <a:tcPr/>
                </a:tc>
                <a:tc>
                  <a:txBody>
                    <a:bodyPr/>
                    <a:lstStyle/>
                    <a:p>
                      <a:pPr>
                        <a:spcBef>
                          <a:spcPts val="1200"/>
                        </a:spcBef>
                        <a:spcAft>
                          <a:spcPts val="1200"/>
                        </a:spcAft>
                      </a:pPr>
                      <a:r>
                        <a:rPr lang="en-GB" sz="2600" dirty="0"/>
                        <a:t>Sexual harassment</a:t>
                      </a:r>
                    </a:p>
                  </a:txBody>
                  <a:tcPr/>
                </a:tc>
                <a:extLst>
                  <a:ext uri="{0D108BD9-81ED-4DB2-BD59-A6C34878D82A}">
                    <a16:rowId xmlns:a16="http://schemas.microsoft.com/office/drawing/2014/main" val="10002"/>
                  </a:ext>
                </a:extLst>
              </a:tr>
              <a:tr h="662609">
                <a:tc>
                  <a:txBody>
                    <a:bodyPr/>
                    <a:lstStyle/>
                    <a:p>
                      <a:r>
                        <a:rPr lang="en-US" sz="2600" dirty="0"/>
                        <a:t>Discrimination</a:t>
                      </a:r>
                      <a:r>
                        <a:rPr lang="en-US" sz="2600" baseline="0" dirty="0"/>
                        <a:t> arising from disability</a:t>
                      </a:r>
                      <a:endParaRPr lang="en-US" sz="2600" dirty="0"/>
                    </a:p>
                  </a:txBody>
                  <a:tcPr/>
                </a:tc>
                <a:tc>
                  <a:txBody>
                    <a:bodyPr/>
                    <a:lstStyle/>
                    <a:p>
                      <a:pPr>
                        <a:spcBef>
                          <a:spcPts val="1200"/>
                        </a:spcBef>
                        <a:spcAft>
                          <a:spcPts val="1200"/>
                        </a:spcAft>
                      </a:pPr>
                      <a:r>
                        <a:rPr lang="en-GB" sz="2600" dirty="0"/>
                        <a:t>Discriminatory advertisements</a:t>
                      </a:r>
                    </a:p>
                  </a:txBody>
                  <a:tcPr/>
                </a:tc>
                <a:extLst>
                  <a:ext uri="{0D108BD9-81ED-4DB2-BD59-A6C34878D82A}">
                    <a16:rowId xmlns:a16="http://schemas.microsoft.com/office/drawing/2014/main" val="10003"/>
                  </a:ext>
                </a:extLst>
              </a:tr>
              <a:tr h="678777">
                <a:tc>
                  <a:txBody>
                    <a:bodyPr/>
                    <a:lstStyle/>
                    <a:p>
                      <a:r>
                        <a:rPr lang="en-US" sz="2600" dirty="0"/>
                        <a:t>Indirect discrimination</a:t>
                      </a:r>
                    </a:p>
                  </a:txBody>
                  <a:tcPr/>
                </a:tc>
                <a:tc>
                  <a:txBody>
                    <a:bodyPr/>
                    <a:lstStyle/>
                    <a:p>
                      <a:pPr>
                        <a:spcBef>
                          <a:spcPts val="1200"/>
                        </a:spcBef>
                        <a:spcAft>
                          <a:spcPts val="1200"/>
                        </a:spcAft>
                      </a:pPr>
                      <a:r>
                        <a:rPr lang="en-GB" sz="2600" dirty="0"/>
                        <a:t>Victimisation</a:t>
                      </a:r>
                    </a:p>
                  </a:txBody>
                  <a:tcPr/>
                </a:tc>
                <a:extLst>
                  <a:ext uri="{0D108BD9-81ED-4DB2-BD59-A6C34878D82A}">
                    <a16:rowId xmlns:a16="http://schemas.microsoft.com/office/drawing/2014/main" val="10004"/>
                  </a:ext>
                </a:extLst>
              </a:tr>
              <a:tr h="1020418">
                <a:tc>
                  <a:txBody>
                    <a:bodyPr/>
                    <a:lstStyle/>
                    <a:p>
                      <a:r>
                        <a:rPr lang="en-US" sz="2600" dirty="0"/>
                        <a:t>Denial of a reasonable adjustment </a:t>
                      </a:r>
                    </a:p>
                  </a:txBody>
                  <a:tcPr/>
                </a:tc>
                <a:tc>
                  <a:txBody>
                    <a:bodyPr/>
                    <a:lstStyle/>
                    <a:p>
                      <a:pPr>
                        <a:spcBef>
                          <a:spcPts val="1200"/>
                        </a:spcBef>
                        <a:spcAft>
                          <a:spcPts val="1200"/>
                        </a:spcAft>
                      </a:pPr>
                      <a:r>
                        <a:rPr lang="en-GB" sz="2600" dirty="0"/>
                        <a:t>Instructions or pressure to commit a prohibited act</a:t>
                      </a:r>
                    </a:p>
                  </a:txBody>
                  <a:tcPr/>
                </a:tc>
                <a:extLst>
                  <a:ext uri="{0D108BD9-81ED-4DB2-BD59-A6C34878D82A}">
                    <a16:rowId xmlns:a16="http://schemas.microsoft.com/office/drawing/2014/main" val="10005"/>
                  </a:ext>
                </a:extLst>
              </a:tr>
              <a:tr h="370840">
                <a:tc>
                  <a:txBody>
                    <a:bodyPr/>
                    <a:lstStyle/>
                    <a:p>
                      <a:endParaRPr lang="en-US" sz="2400" dirty="0"/>
                    </a:p>
                  </a:txBody>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GB" sz="2600" dirty="0"/>
                        <a:t>Failing to provide equal pay for equal work</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8236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GB" dirty="0">
                <a:solidFill>
                  <a:srgbClr val="357C57"/>
                </a:solidFill>
              </a:rPr>
              <a:t>Why is this legislation so important for disabled persons?</a:t>
            </a:r>
          </a:p>
        </p:txBody>
      </p:sp>
      <p:sp>
        <p:nvSpPr>
          <p:cNvPr id="3" name="Text Placeholder 2"/>
          <p:cNvSpPr>
            <a:spLocks noGrp="1"/>
          </p:cNvSpPr>
          <p:nvPr>
            <p:ph type="body" sz="quarter" idx="11"/>
          </p:nvPr>
        </p:nvSpPr>
        <p:spPr/>
        <p:txBody>
          <a:bodyPr/>
          <a:lstStyle/>
          <a:p>
            <a:r>
              <a:rPr lang="en-GB" sz="2800" dirty="0"/>
              <a:t>It will prohibit less favourable treatment of disabled persons and unpaid carers (and other groups).</a:t>
            </a:r>
          </a:p>
          <a:p>
            <a:r>
              <a:rPr lang="en-GB" sz="2800" dirty="0"/>
              <a:t>It will require employers and providers of goods and services to consider the impact of policies and procedures on disabled people and unpaid carers (and other groups) and eliminate or minimise those impacts.</a:t>
            </a:r>
          </a:p>
          <a:p>
            <a:r>
              <a:rPr lang="en-GB" sz="2800" dirty="0"/>
              <a:t>It will introduce a duty on employers, providers of goods or services, accommodation providers and clubs and associations to provide ‘reasonable adjustments’ when requested by a disabled person.</a:t>
            </a:r>
          </a:p>
          <a:p>
            <a:r>
              <a:rPr lang="en-GB" sz="2800" dirty="0"/>
              <a:t>It will hopefully lead to improved awareness and consideration of the needs of disabled people.</a:t>
            </a:r>
          </a:p>
          <a:p>
            <a:endParaRPr lang="en-GB" dirty="0"/>
          </a:p>
        </p:txBody>
      </p:sp>
    </p:spTree>
    <p:extLst>
      <p:ext uri="{BB962C8B-B14F-4D97-AF65-F5344CB8AC3E}">
        <p14:creationId xmlns:p14="http://schemas.microsoft.com/office/powerpoint/2010/main" val="725380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7402"/>
            <a:ext cx="10949229" cy="6537193"/>
          </a:xfrm>
          <a:prstGeom prst="rect">
            <a:avLst/>
          </a:prstGeom>
          <a:solidFill>
            <a:srgbClr val="002060"/>
          </a:solidFill>
        </p:spPr>
      </p:pic>
      <p:sp>
        <p:nvSpPr>
          <p:cNvPr id="3" name="Text Placeholder 1">
            <a:extLst>
              <a:ext uri="{FF2B5EF4-FFF2-40B4-BE49-F238E27FC236}">
                <a16:creationId xmlns:a16="http://schemas.microsoft.com/office/drawing/2014/main" id="{D9361DEE-6EAC-49F3-8DBF-A4C3627F86A1}"/>
              </a:ext>
            </a:extLst>
          </p:cNvPr>
          <p:cNvSpPr txBox="1">
            <a:spLocks/>
          </p:cNvSpPr>
          <p:nvPr/>
        </p:nvSpPr>
        <p:spPr>
          <a:xfrm>
            <a:off x="183020" y="153900"/>
            <a:ext cx="3546776" cy="221710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srgbClr val="357C57"/>
                </a:solidFill>
                <a:effectLst/>
                <a:uLnTx/>
                <a:uFillTx/>
                <a:latin typeface="Calibri" panose="020F0502020204030204"/>
                <a:ea typeface="+mn-ea"/>
                <a:cs typeface="+mn-cs"/>
              </a:rPr>
              <a:t>High-level Implementation Plan</a:t>
            </a:r>
          </a:p>
        </p:txBody>
      </p:sp>
      <p:sp>
        <p:nvSpPr>
          <p:cNvPr id="4" name="TextBox 3"/>
          <p:cNvSpPr txBox="1"/>
          <p:nvPr/>
        </p:nvSpPr>
        <p:spPr>
          <a:xfrm>
            <a:off x="1609969" y="2722303"/>
            <a:ext cx="1828800" cy="1200329"/>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States Debate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Apr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Became July 2020</a:t>
            </a:r>
          </a:p>
        </p:txBody>
      </p:sp>
      <p:sp>
        <p:nvSpPr>
          <p:cNvPr id="6" name="Rounded Rectangle 5"/>
          <p:cNvSpPr/>
          <p:nvPr/>
        </p:nvSpPr>
        <p:spPr>
          <a:xfrm>
            <a:off x="4202119" y="5843515"/>
            <a:ext cx="1870435" cy="1014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283845" y="5885953"/>
            <a:ext cx="1649046" cy="96284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Additional policy letter on religious belief and sexual orientation</a:t>
            </a:r>
          </a:p>
        </p:txBody>
      </p:sp>
      <p:sp>
        <p:nvSpPr>
          <p:cNvPr id="8" name="TextBox 7"/>
          <p:cNvSpPr txBox="1"/>
          <p:nvPr/>
        </p:nvSpPr>
        <p:spPr>
          <a:xfrm>
            <a:off x="4461176" y="376989"/>
            <a:ext cx="8128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9" name="TextBox 8"/>
          <p:cNvSpPr txBox="1"/>
          <p:nvPr/>
        </p:nvSpPr>
        <p:spPr>
          <a:xfrm>
            <a:off x="6772673" y="394470"/>
            <a:ext cx="8128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cxnSp>
        <p:nvCxnSpPr>
          <p:cNvPr id="11" name="Straight Connector 10"/>
          <p:cNvCxnSpPr/>
          <p:nvPr/>
        </p:nvCxnSpPr>
        <p:spPr>
          <a:xfrm>
            <a:off x="3438769" y="3266831"/>
            <a:ext cx="763350" cy="3072960"/>
          </a:xfrm>
          <a:prstGeom prst="line">
            <a:avLst/>
          </a:prstGeom>
          <a:ln>
            <a:solidFill>
              <a:srgbClr val="6988E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49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 Etiquette</a:t>
            </a:r>
          </a:p>
        </p:txBody>
      </p:sp>
    </p:spTree>
    <p:extLst>
      <p:ext uri="{BB962C8B-B14F-4D97-AF65-F5344CB8AC3E}">
        <p14:creationId xmlns:p14="http://schemas.microsoft.com/office/powerpoint/2010/main" val="187862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it important?</a:t>
            </a:r>
          </a:p>
        </p:txBody>
      </p:sp>
      <p:sp>
        <p:nvSpPr>
          <p:cNvPr id="3" name="Content Placeholder 2"/>
          <p:cNvSpPr>
            <a:spLocks noGrp="1"/>
          </p:cNvSpPr>
          <p:nvPr>
            <p:ph idx="1"/>
          </p:nvPr>
        </p:nvSpPr>
        <p:spPr/>
        <p:txBody>
          <a:bodyPr>
            <a:normAutofit/>
          </a:bodyPr>
          <a:lstStyle/>
          <a:p>
            <a:pPr>
              <a:lnSpc>
                <a:spcPct val="120000"/>
              </a:lnSpc>
            </a:pPr>
            <a:r>
              <a:rPr lang="en-GB" dirty="0"/>
              <a:t>Help people feel more comfortable when interacting with disabled people</a:t>
            </a:r>
          </a:p>
          <a:p>
            <a:pPr>
              <a:lnSpc>
                <a:spcPct val="120000"/>
              </a:lnSpc>
            </a:pPr>
            <a:r>
              <a:rPr lang="en-US" dirty="0"/>
              <a:t>Can help prevent awkward situations</a:t>
            </a:r>
          </a:p>
          <a:p>
            <a:pPr>
              <a:lnSpc>
                <a:spcPct val="120000"/>
              </a:lnSpc>
            </a:pPr>
            <a:r>
              <a:rPr lang="en-GB" dirty="0"/>
              <a:t>Expand business opportunities – good customer service </a:t>
            </a:r>
          </a:p>
          <a:p>
            <a:pPr>
              <a:lnSpc>
                <a:spcPct val="120000"/>
              </a:lnSpc>
            </a:pPr>
            <a:r>
              <a:rPr lang="en-GB" dirty="0"/>
              <a:t>Serve customers more effectively</a:t>
            </a:r>
            <a:endParaRPr lang="en-US" dirty="0"/>
          </a:p>
          <a:p>
            <a:pPr marL="0" indent="0">
              <a:lnSpc>
                <a:spcPct val="120000"/>
              </a:lnSpc>
              <a:buNone/>
            </a:pPr>
            <a:r>
              <a:rPr lang="en-US" u="sng" dirty="0"/>
              <a:t>Basically</a:t>
            </a:r>
            <a:endParaRPr lang="en-GB" u="sng" dirty="0"/>
          </a:p>
          <a:p>
            <a:pPr>
              <a:lnSpc>
                <a:spcPct val="120000"/>
              </a:lnSpc>
            </a:pPr>
            <a:r>
              <a:rPr lang="en-GB" dirty="0"/>
              <a:t>To treat the disabled person as you would treat anyone else</a:t>
            </a:r>
          </a:p>
          <a:p>
            <a:endParaRPr lang="en-GB" dirty="0"/>
          </a:p>
          <a:p>
            <a:endParaRPr lang="en-GB" dirty="0"/>
          </a:p>
        </p:txBody>
      </p:sp>
    </p:spTree>
    <p:extLst>
      <p:ext uri="{BB962C8B-B14F-4D97-AF65-F5344CB8AC3E}">
        <p14:creationId xmlns:p14="http://schemas.microsoft.com/office/powerpoint/2010/main" val="255141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950AA1-3A2B-43CB-BA68-656A34FE0DC1}"/>
              </a:ext>
            </a:extLst>
          </p:cNvPr>
          <p:cNvPicPr>
            <a:picLocks noChangeAspect="1"/>
          </p:cNvPicPr>
          <p:nvPr/>
        </p:nvPicPr>
        <p:blipFill>
          <a:blip r:embed="rId3"/>
          <a:stretch>
            <a:fillRect/>
          </a:stretch>
        </p:blipFill>
        <p:spPr>
          <a:xfrm>
            <a:off x="0" y="13018"/>
            <a:ext cx="12192000" cy="6831963"/>
          </a:xfrm>
          <a:prstGeom prst="rect">
            <a:avLst/>
          </a:prstGeom>
        </p:spPr>
      </p:pic>
    </p:spTree>
    <p:extLst>
      <p:ext uri="{BB962C8B-B14F-4D97-AF65-F5344CB8AC3E}">
        <p14:creationId xmlns:p14="http://schemas.microsoft.com/office/powerpoint/2010/main" val="1476357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tips: people first language</a:t>
            </a:r>
          </a:p>
        </p:txBody>
      </p:sp>
      <p:sp>
        <p:nvSpPr>
          <p:cNvPr id="3" name="Content Placeholder 2"/>
          <p:cNvSpPr>
            <a:spLocks noGrp="1"/>
          </p:cNvSpPr>
          <p:nvPr>
            <p:ph idx="1"/>
          </p:nvPr>
        </p:nvSpPr>
        <p:spPr/>
        <p:txBody>
          <a:bodyPr>
            <a:normAutofit/>
          </a:bodyPr>
          <a:lstStyle/>
          <a:p>
            <a:r>
              <a:rPr lang="en-GB" sz="3200" dirty="0"/>
              <a:t>Recognises the person not the disability.</a:t>
            </a:r>
          </a:p>
          <a:p>
            <a:pPr lvl="1">
              <a:lnSpc>
                <a:spcPct val="100000"/>
              </a:lnSpc>
            </a:pPr>
            <a:r>
              <a:rPr lang="en-GB" sz="2800" dirty="0"/>
              <a:t>Person who is blind, NOT the blind</a:t>
            </a:r>
          </a:p>
          <a:p>
            <a:pPr lvl="1">
              <a:lnSpc>
                <a:spcPct val="100000"/>
              </a:lnSpc>
            </a:pPr>
            <a:r>
              <a:rPr lang="en-US" sz="2800" dirty="0"/>
              <a:t>Person who is hard of hearing NOT suffering a hearing loss</a:t>
            </a:r>
          </a:p>
          <a:p>
            <a:pPr lvl="1">
              <a:lnSpc>
                <a:spcPct val="100000"/>
              </a:lnSpc>
            </a:pPr>
            <a:r>
              <a:rPr lang="en-US" sz="2800" dirty="0"/>
              <a:t>Person with a physical disability NOT crippled, lame or deformed</a:t>
            </a:r>
          </a:p>
          <a:p>
            <a:pPr lvl="1">
              <a:lnSpc>
                <a:spcPct val="100000"/>
              </a:lnSpc>
            </a:pPr>
            <a:r>
              <a:rPr lang="en-US" sz="2800" dirty="0"/>
              <a:t>Person who is successful, productive NOT someone who has overcome their disability</a:t>
            </a:r>
          </a:p>
          <a:p>
            <a:pPr lvl="1">
              <a:lnSpc>
                <a:spcPct val="100000"/>
              </a:lnSpc>
            </a:pPr>
            <a:r>
              <a:rPr lang="en-US" sz="2800" dirty="0"/>
              <a:t>Person who uses a wheelchair NOT wheelchair bound</a:t>
            </a:r>
            <a:endParaRPr lang="en-GB" sz="2800" dirty="0"/>
          </a:p>
        </p:txBody>
      </p:sp>
    </p:spTree>
    <p:extLst>
      <p:ext uri="{BB962C8B-B14F-4D97-AF65-F5344CB8AC3E}">
        <p14:creationId xmlns:p14="http://schemas.microsoft.com/office/powerpoint/2010/main" val="417984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top tips</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400" dirty="0"/>
              <a:t>Don’t ask questions about a person’s disability unless it is brought up by the individual.</a:t>
            </a:r>
          </a:p>
          <a:p>
            <a:pPr>
              <a:lnSpc>
                <a:spcPct val="120000"/>
              </a:lnSpc>
            </a:pPr>
            <a:r>
              <a:rPr lang="en-US" sz="3400" dirty="0"/>
              <a:t>If you offer assistance, wait until the offer is accepted. Then listen to or ask for instructions.</a:t>
            </a:r>
          </a:p>
          <a:p>
            <a:pPr>
              <a:lnSpc>
                <a:spcPct val="120000"/>
              </a:lnSpc>
            </a:pPr>
            <a:r>
              <a:rPr lang="en-US" sz="3400" dirty="0"/>
              <a:t>Speak directly to the person.</a:t>
            </a:r>
          </a:p>
          <a:p>
            <a:pPr>
              <a:lnSpc>
                <a:spcPct val="120000"/>
              </a:lnSpc>
            </a:pPr>
            <a:r>
              <a:rPr lang="en-US" sz="3400" dirty="0"/>
              <a:t>Don’t be afraid to ask questions when you are unsure of what to do.</a:t>
            </a:r>
          </a:p>
          <a:p>
            <a:pPr>
              <a:lnSpc>
                <a:spcPct val="120000"/>
              </a:lnSpc>
            </a:pPr>
            <a:r>
              <a:rPr lang="en-US" sz="3400" dirty="0"/>
              <a:t>When introduced to a person with a disability, it is appropriate to offer to shake hands. </a:t>
            </a:r>
          </a:p>
          <a:p>
            <a:pPr>
              <a:lnSpc>
                <a:spcPct val="120000"/>
              </a:lnSpc>
            </a:pPr>
            <a:r>
              <a:rPr lang="en-US" sz="3400" dirty="0"/>
              <a:t>Treat adults as adults.</a:t>
            </a:r>
          </a:p>
          <a:p>
            <a:endParaRPr lang="en-GB" dirty="0"/>
          </a:p>
        </p:txBody>
      </p:sp>
    </p:spTree>
    <p:extLst>
      <p:ext uri="{BB962C8B-B14F-4D97-AF65-F5344CB8AC3E}">
        <p14:creationId xmlns:p14="http://schemas.microsoft.com/office/powerpoint/2010/main" val="965398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solidFill>
                  <a:schemeClr val="bg1"/>
                </a:solidFill>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5400" dirty="0">
                <a:latin typeface="Arial" panose="020B0604020202020204" pitchFamily="34" charset="0"/>
                <a:cs typeface="Arial" panose="020B0604020202020204" pitchFamily="34" charset="0"/>
              </a:rPr>
              <a:t>  </a:t>
            </a:r>
            <a:r>
              <a:rPr lang="en-GB" sz="5400" b="1" dirty="0">
                <a:latin typeface="Arial" panose="020B0604020202020204" pitchFamily="34" charset="0"/>
                <a:cs typeface="Arial" panose="020B0604020202020204" pitchFamily="34" charset="0"/>
              </a:rPr>
              <a:t>Hidden Disabilities Lanyard</a:t>
            </a:r>
            <a:br>
              <a:rPr lang="en-GB" sz="5400" b="1" dirty="0">
                <a:latin typeface="Arial" panose="020B0604020202020204" pitchFamily="34" charset="0"/>
                <a:cs typeface="Arial" panose="020B0604020202020204" pitchFamily="34" charset="0"/>
              </a:rPr>
            </a:br>
            <a:br>
              <a:rPr lang="en-GB" sz="4800"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00000"/>
              </a:lnSpc>
              <a:buNone/>
            </a:pPr>
            <a:r>
              <a:rPr lang="en-GB" sz="2400" dirty="0">
                <a:latin typeface="Arial" panose="020B0604020202020204" pitchFamily="34" charset="0"/>
                <a:cs typeface="Arial" panose="020B0604020202020204" pitchFamily="34" charset="0"/>
              </a:rPr>
              <a:t>If you see someone wearing a Hidden Disabilities </a:t>
            </a:r>
          </a:p>
          <a:p>
            <a:pPr marL="0" indent="0">
              <a:lnSpc>
                <a:spcPct val="100000"/>
              </a:lnSpc>
              <a:buNone/>
            </a:pPr>
            <a:r>
              <a:rPr lang="en-GB" sz="2400" dirty="0">
                <a:latin typeface="Arial" panose="020B0604020202020204" pitchFamily="34" charset="0"/>
                <a:cs typeface="Arial" panose="020B0604020202020204" pitchFamily="34" charset="0"/>
              </a:rPr>
              <a:t>Lanyard (or a badge) just say:</a:t>
            </a:r>
            <a:endParaRPr lang="en-GB" dirty="0">
              <a:latin typeface="Arial" panose="020B0604020202020204" pitchFamily="34" charset="0"/>
              <a:cs typeface="Arial" panose="020B0604020202020204" pitchFamily="34" charset="0"/>
            </a:endParaRPr>
          </a:p>
          <a:p>
            <a:pPr>
              <a:lnSpc>
                <a:spcPct val="100000"/>
              </a:lnSpc>
            </a:pPr>
            <a:r>
              <a:rPr lang="en-GB" sz="2400" dirty="0">
                <a:latin typeface="Arial" panose="020B0604020202020204" pitchFamily="34" charset="0"/>
                <a:cs typeface="Arial" panose="020B0604020202020204" pitchFamily="34" charset="0"/>
              </a:rPr>
              <a:t>How can I help you?</a:t>
            </a:r>
          </a:p>
          <a:p>
            <a:pPr>
              <a:lnSpc>
                <a:spcPct val="100000"/>
              </a:lnSpc>
            </a:pPr>
            <a:r>
              <a:rPr lang="en-GB" sz="2400" dirty="0">
                <a:latin typeface="Arial" panose="020B0604020202020204" pitchFamily="34" charset="0"/>
                <a:cs typeface="Arial" panose="020B0604020202020204" pitchFamily="34" charset="0"/>
              </a:rPr>
              <a:t>Make them feel at ease</a:t>
            </a:r>
          </a:p>
          <a:p>
            <a:pPr>
              <a:lnSpc>
                <a:spcPct val="100000"/>
              </a:lnSpc>
            </a:pPr>
            <a:r>
              <a:rPr lang="en-GB" sz="2400" dirty="0">
                <a:latin typeface="Arial" panose="020B0604020202020204" pitchFamily="34" charset="0"/>
                <a:cs typeface="Arial" panose="020B0604020202020204" pitchFamily="34" charset="0"/>
              </a:rPr>
              <a:t>Speak clearly and slowly</a:t>
            </a:r>
          </a:p>
          <a:p>
            <a:pPr>
              <a:lnSpc>
                <a:spcPct val="100000"/>
              </a:lnSpc>
            </a:pPr>
            <a:r>
              <a:rPr lang="en-GB" sz="2400" dirty="0">
                <a:latin typeface="Arial" panose="020B0604020202020204" pitchFamily="34" charset="0"/>
                <a:cs typeface="Arial" panose="020B0604020202020204" pitchFamily="34" charset="0"/>
              </a:rPr>
              <a:t>Explain in simple and easy language</a:t>
            </a:r>
          </a:p>
          <a:p>
            <a:pPr>
              <a:lnSpc>
                <a:spcPct val="100000"/>
              </a:lnSpc>
            </a:pPr>
            <a:r>
              <a:rPr lang="en-GB" sz="2400" dirty="0">
                <a:latin typeface="Arial" panose="020B0604020202020204" pitchFamily="34" charset="0"/>
                <a:cs typeface="Arial" panose="020B0604020202020204" pitchFamily="34" charset="0"/>
              </a:rPr>
              <a:t>Be patient</a:t>
            </a:r>
          </a:p>
          <a:p>
            <a:pPr>
              <a:lnSpc>
                <a:spcPct val="100000"/>
              </a:lnSpc>
            </a:pPr>
            <a:r>
              <a:rPr lang="en-GB" sz="2400" dirty="0">
                <a:latin typeface="Arial" panose="020B0604020202020204" pitchFamily="34" charset="0"/>
                <a:cs typeface="Arial" panose="020B0604020202020204" pitchFamily="34" charset="0"/>
              </a:rPr>
              <a:t>Listen to them</a:t>
            </a:r>
          </a:p>
          <a:p>
            <a:pPr marL="457200" lvl="1" indent="0">
              <a:buNone/>
            </a:pPr>
            <a:endParaRPr lang="en-GB"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p>
          <a:p>
            <a:pPr lvl="1"/>
            <a:endParaRPr lang="en-GB" dirty="0"/>
          </a:p>
          <a:p>
            <a:endParaRPr lang="en-GB" sz="2400" dirty="0"/>
          </a:p>
          <a:p>
            <a:endParaRPr lang="en-GB" sz="2400" dirty="0"/>
          </a:p>
          <a:p>
            <a:endParaRPr lang="en-GB" sz="2400" dirty="0"/>
          </a:p>
        </p:txBody>
      </p:sp>
      <p:pic>
        <p:nvPicPr>
          <p:cNvPr id="4" name="Picture 2" descr="OCS DISABILITIES LANYARD">
            <a:extLst>
              <a:ext uri="{FF2B5EF4-FFF2-40B4-BE49-F238E27FC236}">
                <a16:creationId xmlns:a16="http://schemas.microsoft.com/office/drawing/2014/main" id="{A16F580D-2093-44E5-A2F3-8E7B81E34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3884" y="1"/>
            <a:ext cx="23681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flower&#10;&#10;Description automatically generated">
            <a:hlinkClick r:id="rId5"/>
            <a:extLst>
              <a:ext uri="{FF2B5EF4-FFF2-40B4-BE49-F238E27FC236}">
                <a16:creationId xmlns:a16="http://schemas.microsoft.com/office/drawing/2014/main" id="{62AA4752-3C8A-7F47-8456-747ACA0648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5665" y="2739563"/>
            <a:ext cx="3368220" cy="3360616"/>
          </a:xfrm>
          <a:prstGeom prst="rect">
            <a:avLst/>
          </a:prstGeom>
        </p:spPr>
      </p:pic>
    </p:spTree>
    <p:extLst>
      <p:ext uri="{BB962C8B-B14F-4D97-AF65-F5344CB8AC3E}">
        <p14:creationId xmlns:p14="http://schemas.microsoft.com/office/powerpoint/2010/main" val="17501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5400" dirty="0"/>
              <a:t>Autism and Asperger’s</a:t>
            </a:r>
          </a:p>
        </p:txBody>
      </p:sp>
      <p:sp>
        <p:nvSpPr>
          <p:cNvPr id="2" name="Content Placeholder 1"/>
          <p:cNvSpPr>
            <a:spLocks noGrp="1"/>
          </p:cNvSpPr>
          <p:nvPr>
            <p:ph idx="1"/>
          </p:nvPr>
        </p:nvSpPr>
        <p:spPr/>
        <p:txBody>
          <a:bodyPr/>
          <a:lstStyle/>
          <a:p>
            <a:pPr marL="0" indent="0" fontAlgn="auto">
              <a:lnSpc>
                <a:spcPct val="100000"/>
              </a:lnSpc>
              <a:buNone/>
            </a:pPr>
            <a:r>
              <a:rPr lang="en-US" dirty="0"/>
              <a:t>Stick to clear facts rather than providing information which needs interpreting. </a:t>
            </a:r>
          </a:p>
          <a:p>
            <a:pPr marL="0" indent="0" fontAlgn="auto">
              <a:lnSpc>
                <a:spcPct val="100000"/>
              </a:lnSpc>
              <a:buNone/>
            </a:pPr>
            <a:r>
              <a:rPr lang="en-US" dirty="0"/>
              <a:t>For example: “we have this jumper in red, navy and black” rather than “we have this jumper in lots of </a:t>
            </a:r>
            <a:r>
              <a:rPr lang="en-US" dirty="0" err="1"/>
              <a:t>colours</a:t>
            </a:r>
            <a:r>
              <a:rPr lang="en-US" dirty="0"/>
              <a:t>.” </a:t>
            </a:r>
          </a:p>
        </p:txBody>
      </p:sp>
    </p:spTree>
    <p:extLst>
      <p:ext uri="{BB962C8B-B14F-4D97-AF65-F5344CB8AC3E}">
        <p14:creationId xmlns:p14="http://schemas.microsoft.com/office/powerpoint/2010/main" val="35216479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1076-FA07-0E45-9908-51955905C840}"/>
              </a:ext>
            </a:extLst>
          </p:cNvPr>
          <p:cNvSpPr>
            <a:spLocks noGrp="1"/>
          </p:cNvSpPr>
          <p:nvPr>
            <p:ph type="title"/>
          </p:nvPr>
        </p:nvSpPr>
        <p:spPr/>
        <p:txBody>
          <a:bodyPr/>
          <a:lstStyle/>
          <a:p>
            <a:r>
              <a:rPr lang="en-US" dirty="0"/>
              <a:t>Sandra’s videos </a:t>
            </a:r>
          </a:p>
        </p:txBody>
      </p:sp>
      <p:pic>
        <p:nvPicPr>
          <p:cNvPr id="5" name="Picture 4" descr="A person looking at the camera&#10;&#10;Description automatically generated">
            <a:hlinkClick r:id="rId3"/>
            <a:extLst>
              <a:ext uri="{FF2B5EF4-FFF2-40B4-BE49-F238E27FC236}">
                <a16:creationId xmlns:a16="http://schemas.microsoft.com/office/drawing/2014/main" id="{7594E050-BEEA-034A-B72A-EADFD50AE199}"/>
              </a:ext>
            </a:extLst>
          </p:cNvPr>
          <p:cNvPicPr>
            <a:picLocks noChangeAspect="1"/>
          </p:cNvPicPr>
          <p:nvPr/>
        </p:nvPicPr>
        <p:blipFill>
          <a:blip r:embed="rId4"/>
          <a:stretch>
            <a:fillRect/>
          </a:stretch>
        </p:blipFill>
        <p:spPr>
          <a:xfrm>
            <a:off x="1395363" y="1510145"/>
            <a:ext cx="8773874" cy="4789013"/>
          </a:xfrm>
          <a:prstGeom prst="rect">
            <a:avLst/>
          </a:prstGeom>
        </p:spPr>
      </p:pic>
    </p:spTree>
    <p:extLst>
      <p:ext uri="{BB962C8B-B14F-4D97-AF65-F5344CB8AC3E}">
        <p14:creationId xmlns:p14="http://schemas.microsoft.com/office/powerpoint/2010/main" val="273807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6 Modules</a:t>
            </a:r>
          </a:p>
        </p:txBody>
      </p:sp>
      <p:sp>
        <p:nvSpPr>
          <p:cNvPr id="5" name="Content Placeholder 4"/>
          <p:cNvSpPr>
            <a:spLocks noGrp="1"/>
          </p:cNvSpPr>
          <p:nvPr>
            <p:ph idx="1"/>
          </p:nvPr>
        </p:nvSpPr>
        <p:spPr/>
        <p:txBody>
          <a:bodyPr>
            <a:normAutofit/>
          </a:bodyPr>
          <a:lstStyle/>
          <a:p>
            <a:pPr>
              <a:lnSpc>
                <a:spcPct val="110000"/>
              </a:lnSpc>
            </a:pPr>
            <a:r>
              <a:rPr lang="en-US" dirty="0">
                <a:effectLst/>
                <a:latin typeface="Arial" panose="020B0604020202020204" pitchFamily="34" charset="0"/>
                <a:cs typeface="Arial" panose="020B0604020202020204" pitchFamily="34" charset="0"/>
              </a:rPr>
              <a:t>Different impairments/ disabilities</a:t>
            </a:r>
          </a:p>
          <a:p>
            <a:pPr>
              <a:lnSpc>
                <a:spcPct val="110000"/>
              </a:lnSpc>
            </a:pPr>
            <a:r>
              <a:rPr lang="en-US" dirty="0">
                <a:latin typeface="Arial" panose="020B0604020202020204" pitchFamily="34" charset="0"/>
                <a:cs typeface="Arial" panose="020B0604020202020204" pitchFamily="34" charset="0"/>
              </a:rPr>
              <a:t>P</a:t>
            </a:r>
            <a:r>
              <a:rPr lang="en-US" dirty="0">
                <a:effectLst/>
                <a:latin typeface="Arial" panose="020B0604020202020204" pitchFamily="34" charset="0"/>
                <a:cs typeface="Arial" panose="020B0604020202020204" pitchFamily="34" charset="0"/>
              </a:rPr>
              <a:t>ractical advice about helping people with different disabilities</a:t>
            </a:r>
          </a:p>
          <a:p>
            <a:pPr>
              <a:lnSpc>
                <a:spcPct val="100000"/>
              </a:lnSpc>
            </a:pPr>
            <a:r>
              <a:rPr lang="en-US" dirty="0">
                <a:latin typeface="Arial" panose="020B0604020202020204" pitchFamily="34" charset="0"/>
                <a:cs typeface="Arial" panose="020B0604020202020204" pitchFamily="34" charset="0"/>
              </a:rPr>
              <a:t>Why </a:t>
            </a:r>
            <a:r>
              <a:rPr lang="en-US" dirty="0">
                <a:effectLst/>
                <a:latin typeface="Arial" panose="020B0604020202020204" pitchFamily="34" charset="0"/>
                <a:cs typeface="Arial" panose="020B0604020202020204" pitchFamily="34" charset="0"/>
              </a:rPr>
              <a:t>it is important to use</a:t>
            </a:r>
          </a:p>
          <a:p>
            <a:pPr marL="0" indent="0">
              <a:lnSpc>
                <a:spcPct val="100000"/>
              </a:lnSpc>
              <a:buNone/>
            </a:pP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the correct language </a:t>
            </a:r>
          </a:p>
          <a:p>
            <a:pPr marL="0" indent="0">
              <a:lnSpc>
                <a:spcPct val="100000"/>
              </a:lnSpc>
              <a:buNone/>
            </a:pPr>
            <a:r>
              <a:rPr lang="en-US" dirty="0">
                <a:effectLst/>
                <a:latin typeface="Arial" panose="020B0604020202020204" pitchFamily="34" charset="0"/>
                <a:cs typeface="Arial" panose="020B0604020202020204" pitchFamily="34" charset="0"/>
              </a:rPr>
              <a:t>  to describe disability.</a:t>
            </a: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143936" y="3421825"/>
            <a:ext cx="4907855" cy="2890075"/>
          </a:xfrm>
          <a:prstGeom prst="rect">
            <a:avLst/>
          </a:prstGeom>
        </p:spPr>
      </p:pic>
    </p:spTree>
    <p:extLst>
      <p:ext uri="{BB962C8B-B14F-4D97-AF65-F5344CB8AC3E}">
        <p14:creationId xmlns:p14="http://schemas.microsoft.com/office/powerpoint/2010/main" val="368032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0ACC-C9C9-FC4B-81CD-37C46DD72AE1}"/>
              </a:ext>
            </a:extLst>
          </p:cNvPr>
          <p:cNvSpPr>
            <a:spLocks noGrp="1"/>
          </p:cNvSpPr>
          <p:nvPr>
            <p:ph type="title"/>
          </p:nvPr>
        </p:nvSpPr>
        <p:spPr>
          <a:xfrm>
            <a:off x="651164" y="332509"/>
            <a:ext cx="2590800" cy="2743200"/>
          </a:xfrm>
        </p:spPr>
        <p:txBody>
          <a:bodyPr>
            <a:normAutofit/>
          </a:bodyPr>
          <a:lstStyle/>
          <a:p>
            <a:r>
              <a:rPr lang="en-US" sz="4000" dirty="0"/>
              <a:t>Co-Operative Society</a:t>
            </a:r>
          </a:p>
        </p:txBody>
      </p:sp>
      <p:pic>
        <p:nvPicPr>
          <p:cNvPr id="4" name="Content Placeholder 4" descr="A screenshot of a cell phone&#10;&#10;Description automatically generated">
            <a:hlinkClick r:id="rId2"/>
            <a:extLst>
              <a:ext uri="{FF2B5EF4-FFF2-40B4-BE49-F238E27FC236}">
                <a16:creationId xmlns:a16="http://schemas.microsoft.com/office/drawing/2014/main" id="{CE8F2D85-A0A2-A440-915C-9C502BF3FA76}"/>
              </a:ext>
            </a:extLst>
          </p:cNvPr>
          <p:cNvPicPr>
            <a:picLocks noGrp="1" noChangeAspect="1"/>
          </p:cNvPicPr>
          <p:nvPr>
            <p:ph idx="1"/>
          </p:nvPr>
        </p:nvPicPr>
        <p:blipFill>
          <a:blip r:embed="rId3"/>
          <a:stretch>
            <a:fillRect/>
          </a:stretch>
        </p:blipFill>
        <p:spPr>
          <a:xfrm>
            <a:off x="3616036" y="168195"/>
            <a:ext cx="8575964" cy="6521609"/>
          </a:xfrm>
        </p:spPr>
      </p:pic>
    </p:spTree>
    <p:extLst>
      <p:ext uri="{BB962C8B-B14F-4D97-AF65-F5344CB8AC3E}">
        <p14:creationId xmlns:p14="http://schemas.microsoft.com/office/powerpoint/2010/main" val="333420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0ACC-C9C9-FC4B-81CD-37C46DD72AE1}"/>
              </a:ext>
            </a:extLst>
          </p:cNvPr>
          <p:cNvSpPr>
            <a:spLocks noGrp="1"/>
          </p:cNvSpPr>
          <p:nvPr>
            <p:ph type="title"/>
          </p:nvPr>
        </p:nvSpPr>
        <p:spPr>
          <a:xfrm>
            <a:off x="651164" y="332509"/>
            <a:ext cx="2590800" cy="2743200"/>
          </a:xfrm>
        </p:spPr>
        <p:txBody>
          <a:bodyPr>
            <a:normAutofit/>
          </a:bodyPr>
          <a:lstStyle/>
          <a:p>
            <a:r>
              <a:rPr lang="en-US" sz="4000" dirty="0"/>
              <a:t>Co-Operative Society</a:t>
            </a:r>
          </a:p>
        </p:txBody>
      </p:sp>
      <p:pic>
        <p:nvPicPr>
          <p:cNvPr id="4" name="Content Placeholder 4" descr="A screenshot of a cell phone&#10;&#10;Description automatically generated">
            <a:hlinkClick r:id="rId2"/>
            <a:extLst>
              <a:ext uri="{FF2B5EF4-FFF2-40B4-BE49-F238E27FC236}">
                <a16:creationId xmlns:a16="http://schemas.microsoft.com/office/drawing/2014/main" id="{CE8F2D85-A0A2-A440-915C-9C502BF3FA76}"/>
              </a:ext>
            </a:extLst>
          </p:cNvPr>
          <p:cNvPicPr>
            <a:picLocks noGrp="1" noChangeAspect="1"/>
          </p:cNvPicPr>
          <p:nvPr>
            <p:ph idx="1"/>
          </p:nvPr>
        </p:nvPicPr>
        <p:blipFill>
          <a:blip r:embed="rId3"/>
          <a:stretch>
            <a:fillRect/>
          </a:stretch>
        </p:blipFill>
        <p:spPr>
          <a:xfrm>
            <a:off x="3616036" y="168195"/>
            <a:ext cx="8575964" cy="6521609"/>
          </a:xfrm>
        </p:spPr>
      </p:pic>
    </p:spTree>
    <p:extLst>
      <p:ext uri="{BB962C8B-B14F-4D97-AF65-F5344CB8AC3E}">
        <p14:creationId xmlns:p14="http://schemas.microsoft.com/office/powerpoint/2010/main" val="168915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D9A8D8-FF94-394A-8D54-75D82E36C08F}"/>
              </a:ext>
            </a:extLst>
          </p:cNvPr>
          <p:cNvSpPr txBox="1">
            <a:spLocks/>
          </p:cNvSpPr>
          <p:nvPr/>
        </p:nvSpPr>
        <p:spPr>
          <a:xfrm>
            <a:off x="1676400" y="2323983"/>
            <a:ext cx="10515600" cy="13255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6000" b="1" kern="1200">
                <a:solidFill>
                  <a:srgbClr val="B73774"/>
                </a:solidFill>
                <a:latin typeface="Arial" charset="0"/>
                <a:ea typeface="Arial" charset="0"/>
                <a:cs typeface="Arial" charset="0"/>
              </a:defRPr>
            </a:lvl1pPr>
          </a:lstStyle>
          <a:p>
            <a:r>
              <a:rPr lang="en-GB" sz="4000" dirty="0">
                <a:solidFill>
                  <a:schemeClr val="tx1"/>
                </a:solidFill>
              </a:rPr>
              <a:t>We would welcome your feedback</a:t>
            </a:r>
            <a:endParaRPr lang="en-US" sz="4000" dirty="0">
              <a:solidFill>
                <a:schemeClr val="tx1"/>
              </a:solidFill>
            </a:endParaRPr>
          </a:p>
        </p:txBody>
      </p:sp>
    </p:spTree>
    <p:extLst>
      <p:ext uri="{BB962C8B-B14F-4D97-AF65-F5344CB8AC3E}">
        <p14:creationId xmlns:p14="http://schemas.microsoft.com/office/powerpoint/2010/main" val="1795523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269483" y="1340700"/>
            <a:ext cx="9763277" cy="85106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241093" defTabSz="321457" hangingPunct="0"/>
            <a:r>
              <a:rPr sz="2531" kern="0" dirty="0">
                <a:latin typeface="Arial" panose="020B0604020202020204" pitchFamily="34" charset="0"/>
                <a:cs typeface="Arial" panose="020B0604020202020204" pitchFamily="34" charset="0"/>
                <a:sym typeface="Helvetica Light"/>
              </a:rPr>
              <a:t>Diverse is another word for different.</a:t>
            </a:r>
          </a:p>
          <a:p>
            <a:pPr marL="241093" defTabSz="321457" hangingPunct="0"/>
            <a:r>
              <a:rPr sz="2531" b="1" kern="0" dirty="0">
                <a:latin typeface="Arial" panose="020B0604020202020204" pitchFamily="34" charset="0"/>
                <a:ea typeface="Helvetica"/>
                <a:cs typeface="Arial" panose="020B0604020202020204" pitchFamily="34" charset="0"/>
                <a:sym typeface="Helvetica"/>
              </a:rPr>
              <a:t>Diversity</a:t>
            </a:r>
            <a:r>
              <a:rPr sz="2531" kern="0" dirty="0">
                <a:latin typeface="Arial" panose="020B0604020202020204" pitchFamily="34" charset="0"/>
                <a:cs typeface="Arial" panose="020B0604020202020204" pitchFamily="34" charset="0"/>
                <a:sym typeface="Helvetica Light"/>
              </a:rPr>
              <a:t> is having a range of differences within a group.</a:t>
            </a:r>
          </a:p>
        </p:txBody>
      </p:sp>
      <p:sp>
        <p:nvSpPr>
          <p:cNvPr id="138" name="Shape 138"/>
          <p:cNvSpPr/>
          <p:nvPr/>
        </p:nvSpPr>
        <p:spPr>
          <a:xfrm>
            <a:off x="1447571" y="378464"/>
            <a:ext cx="5568430" cy="74924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defTabSz="457200">
              <a:defRPr sz="8000" b="1">
                <a:solidFill>
                  <a:srgbClr val="F33731"/>
                </a:solidFill>
                <a:latin typeface="Helvetica"/>
                <a:ea typeface="Helvetica"/>
                <a:cs typeface="Helvetica"/>
                <a:sym typeface="Helvetica"/>
              </a:defRPr>
            </a:lvl1pPr>
          </a:lstStyle>
          <a:p>
            <a:pPr defTabSz="321457" hangingPunct="0"/>
            <a:r>
              <a:rPr sz="4400" dirty="0">
                <a:solidFill>
                  <a:schemeClr val="tx1"/>
                </a:solidFill>
                <a:latin typeface="Arial" charset="0"/>
                <a:cs typeface="Arial" charset="0"/>
              </a:rPr>
              <a:t>Diversity</a:t>
            </a:r>
          </a:p>
        </p:txBody>
      </p:sp>
      <p:pic>
        <p:nvPicPr>
          <p:cNvPr id="2" name="Picture 1">
            <a:extLst>
              <a:ext uri="{FF2B5EF4-FFF2-40B4-BE49-F238E27FC236}">
                <a16:creationId xmlns:a16="http://schemas.microsoft.com/office/drawing/2014/main" id="{07BDB4EF-86E9-421D-BAB5-94A665C546FA}"/>
              </a:ext>
            </a:extLst>
          </p:cNvPr>
          <p:cNvPicPr>
            <a:picLocks noChangeAspect="1"/>
          </p:cNvPicPr>
          <p:nvPr/>
        </p:nvPicPr>
        <p:blipFill>
          <a:blip r:embed="rId2"/>
          <a:stretch>
            <a:fillRect/>
          </a:stretch>
        </p:blipFill>
        <p:spPr>
          <a:xfrm>
            <a:off x="3005079" y="2191767"/>
            <a:ext cx="5815536" cy="4491101"/>
          </a:xfrm>
          <a:prstGeom prst="rect">
            <a:avLst/>
          </a:prstGeom>
        </p:spPr>
      </p:pic>
    </p:spTree>
    <p:extLst>
      <p:ext uri="{BB962C8B-B14F-4D97-AF65-F5344CB8AC3E}">
        <p14:creationId xmlns:p14="http://schemas.microsoft.com/office/powerpoint/2010/main" val="319564885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838201" y="1875485"/>
            <a:ext cx="9138628" cy="3088346"/>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hangingPunct="0"/>
            <a:r>
              <a:rPr sz="2800" kern="0" dirty="0">
                <a:latin typeface="Arial" panose="020B0604020202020204" pitchFamily="34" charset="0"/>
                <a:cs typeface="Arial" panose="020B0604020202020204" pitchFamily="34" charset="0"/>
                <a:sym typeface="Helvetica Light"/>
              </a:rPr>
              <a:t>In humans this might mean diversity based on:</a:t>
            </a:r>
          </a:p>
          <a:p>
            <a:pPr defTabSz="321457" hangingPunct="0"/>
            <a:endParaRPr sz="2800" kern="0" dirty="0">
              <a:latin typeface="Arial" panose="020B0604020202020204" pitchFamily="34" charset="0"/>
              <a:cs typeface="Arial" panose="020B0604020202020204" pitchFamily="34" charset="0"/>
              <a:sym typeface="Helvetica Light"/>
            </a:endParaRPr>
          </a:p>
          <a:p>
            <a:pPr marL="312974" indent="-312528" defTabSz="321457" hangingPunct="0">
              <a:buSzPct val="75000"/>
              <a:buFontTx/>
              <a:buChar char="•"/>
            </a:pPr>
            <a:r>
              <a:rPr sz="2800" b="1" kern="0" dirty="0">
                <a:latin typeface="Arial" panose="020B0604020202020204" pitchFamily="34" charset="0"/>
                <a:cs typeface="Arial" panose="020B0604020202020204" pitchFamily="34" charset="0"/>
                <a:sym typeface="Helvetica Light"/>
              </a:rPr>
              <a:t>Social category </a:t>
            </a:r>
            <a:r>
              <a:rPr sz="2800" kern="0" dirty="0">
                <a:latin typeface="Arial" panose="020B0604020202020204" pitchFamily="34" charset="0"/>
                <a:cs typeface="Arial" panose="020B0604020202020204" pitchFamily="34" charset="0"/>
                <a:sym typeface="Helvetica Light"/>
              </a:rPr>
              <a:t>- such as age, race, wealth</a:t>
            </a:r>
          </a:p>
          <a:p>
            <a:pPr marL="241093" indent="-240647" defTabSz="321457" hangingPunct="0"/>
            <a:endParaRPr sz="2800" kern="0" dirty="0">
              <a:latin typeface="Arial" panose="020B0604020202020204" pitchFamily="34" charset="0"/>
              <a:cs typeface="Arial" panose="020B0604020202020204" pitchFamily="34" charset="0"/>
              <a:sym typeface="Helvetica Light"/>
            </a:endParaRPr>
          </a:p>
          <a:p>
            <a:pPr marL="312974" indent="-312528" defTabSz="321457" hangingPunct="0">
              <a:buSzPct val="75000"/>
              <a:buFontTx/>
              <a:buChar char="•"/>
            </a:pPr>
            <a:r>
              <a:rPr sz="2800" b="1" kern="0" dirty="0">
                <a:latin typeface="Arial" panose="020B0604020202020204" pitchFamily="34" charset="0"/>
                <a:cs typeface="Arial" panose="020B0604020202020204" pitchFamily="34" charset="0"/>
                <a:sym typeface="Helvetica Light"/>
              </a:rPr>
              <a:t>Information</a:t>
            </a:r>
            <a:r>
              <a:rPr sz="2800" kern="0" dirty="0">
                <a:latin typeface="Arial" panose="020B0604020202020204" pitchFamily="34" charset="0"/>
                <a:cs typeface="Arial" panose="020B0604020202020204" pitchFamily="34" charset="0"/>
                <a:sym typeface="Helvetica Light"/>
              </a:rPr>
              <a:t> - such as education, knowledge</a:t>
            </a:r>
          </a:p>
          <a:p>
            <a:pPr marL="312974" indent="-312528" defTabSz="321457" hangingPunct="0">
              <a:buSzPct val="75000"/>
              <a:buFontTx/>
              <a:buChar char="•"/>
            </a:pPr>
            <a:endParaRPr sz="2800" kern="0" dirty="0">
              <a:latin typeface="Arial" panose="020B0604020202020204" pitchFamily="34" charset="0"/>
              <a:cs typeface="Arial" panose="020B0604020202020204" pitchFamily="34" charset="0"/>
              <a:sym typeface="Helvetica Light"/>
            </a:endParaRPr>
          </a:p>
          <a:p>
            <a:pPr marL="312974" indent="-312528" defTabSz="321457" hangingPunct="0">
              <a:buSzPct val="75000"/>
              <a:buFontTx/>
              <a:buChar char="•"/>
            </a:pPr>
            <a:r>
              <a:rPr sz="2800" b="1" kern="0" dirty="0">
                <a:latin typeface="Arial" panose="020B0604020202020204" pitchFamily="34" charset="0"/>
                <a:cs typeface="Arial" panose="020B0604020202020204" pitchFamily="34" charset="0"/>
                <a:sym typeface="Helvetica Light"/>
              </a:rPr>
              <a:t>Values</a:t>
            </a:r>
            <a:r>
              <a:rPr sz="2800" kern="0" dirty="0">
                <a:latin typeface="Arial" panose="020B0604020202020204" pitchFamily="34" charset="0"/>
                <a:cs typeface="Arial" panose="020B0604020202020204" pitchFamily="34" charset="0"/>
                <a:sym typeface="Helvetica Light"/>
              </a:rPr>
              <a:t> - such as attitudes, personality, belief</a:t>
            </a:r>
          </a:p>
        </p:txBody>
      </p:sp>
      <p:sp>
        <p:nvSpPr>
          <p:cNvPr id="2" name="Title 1">
            <a:extLst>
              <a:ext uri="{FF2B5EF4-FFF2-40B4-BE49-F238E27FC236}">
                <a16:creationId xmlns:a16="http://schemas.microsoft.com/office/drawing/2014/main" id="{49A653B9-592E-D941-A8AA-6C110BB60E64}"/>
              </a:ext>
            </a:extLst>
          </p:cNvPr>
          <p:cNvSpPr>
            <a:spLocks noGrp="1"/>
          </p:cNvSpPr>
          <p:nvPr>
            <p:ph type="title"/>
          </p:nvPr>
        </p:nvSpPr>
        <p:spPr>
          <a:xfrm>
            <a:off x="838200" y="500062"/>
            <a:ext cx="10515600" cy="1325563"/>
          </a:xfrm>
        </p:spPr>
        <p:txBody>
          <a:bodyPr/>
          <a:lstStyle/>
          <a:p>
            <a:r>
              <a:rPr lang="en-GB" dirty="0"/>
              <a:t>Diversity</a:t>
            </a:r>
          </a:p>
        </p:txBody>
      </p:sp>
    </p:spTree>
    <p:extLst>
      <p:ext uri="{BB962C8B-B14F-4D97-AF65-F5344CB8AC3E}">
        <p14:creationId xmlns:p14="http://schemas.microsoft.com/office/powerpoint/2010/main" val="89722936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7">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7">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4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47">
                                            <p:txEl>
                                              <p:charRg st="184" end="18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hqdefault.jpg">
            <a:hlinkClick r:id="rId3"/>
          </p:cNvPr>
          <p:cNvPicPr>
            <a:picLocks noChangeAspect="1"/>
          </p:cNvPicPr>
          <p:nvPr/>
        </p:nvPicPr>
        <p:blipFill>
          <a:blip r:embed="rId4"/>
          <a:stretch>
            <a:fillRect/>
          </a:stretch>
        </p:blipFill>
        <p:spPr>
          <a:xfrm>
            <a:off x="3474091" y="1771396"/>
            <a:ext cx="5067297" cy="3800472"/>
          </a:xfrm>
          <a:prstGeom prst="rect">
            <a:avLst/>
          </a:prstGeom>
          <a:ln w="12700">
            <a:miter lim="400000"/>
          </a:ln>
        </p:spPr>
      </p:pic>
      <p:sp>
        <p:nvSpPr>
          <p:cNvPr id="6" name="Title 1">
            <a:extLst>
              <a:ext uri="{FF2B5EF4-FFF2-40B4-BE49-F238E27FC236}">
                <a16:creationId xmlns:a16="http://schemas.microsoft.com/office/drawing/2014/main" id="{E9D9A8D8-FF94-394A-8D54-75D82E36C08F}"/>
              </a:ext>
            </a:extLst>
          </p:cNvPr>
          <p:cNvSpPr txBox="1">
            <a:spLocks/>
          </p:cNvSpPr>
          <p:nvPr/>
        </p:nvSpPr>
        <p:spPr>
          <a:xfrm>
            <a:off x="1179162" y="105439"/>
            <a:ext cx="10515600" cy="13255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6000" b="1" kern="1200">
                <a:solidFill>
                  <a:srgbClr val="B73774"/>
                </a:solidFill>
                <a:latin typeface="Arial" charset="0"/>
                <a:ea typeface="Arial" charset="0"/>
                <a:cs typeface="Arial" charset="0"/>
              </a:defRPr>
            </a:lvl1pPr>
          </a:lstStyle>
          <a:p>
            <a:r>
              <a:rPr lang="en-GB" sz="4000" dirty="0">
                <a:solidFill>
                  <a:schemeClr val="tx1"/>
                </a:solidFill>
              </a:rPr>
              <a:t>Video</a:t>
            </a:r>
            <a:endParaRPr lang="en-US" sz="4000" dirty="0">
              <a:solidFill>
                <a:schemeClr val="tx1"/>
              </a:solidFill>
            </a:endParaRPr>
          </a:p>
        </p:txBody>
      </p:sp>
    </p:spTree>
    <p:extLst>
      <p:ext uri="{BB962C8B-B14F-4D97-AF65-F5344CB8AC3E}">
        <p14:creationId xmlns:p14="http://schemas.microsoft.com/office/powerpoint/2010/main" val="30139258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466762" y="2041068"/>
            <a:ext cx="9491047" cy="265745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hangingPunct="0"/>
            <a:r>
              <a:rPr sz="2800" kern="0" dirty="0">
                <a:latin typeface="Arial" panose="020B0604020202020204" pitchFamily="34" charset="0"/>
                <a:cs typeface="Arial" panose="020B0604020202020204" pitchFamily="34" charset="0"/>
                <a:sym typeface="Helvetica Light"/>
              </a:rPr>
              <a:t>A lot of the time we think of diversity in terms of just</a:t>
            </a:r>
          </a:p>
          <a:p>
            <a:pPr defTabSz="321457" hangingPunct="0"/>
            <a:r>
              <a:rPr sz="2800" kern="0" dirty="0">
                <a:latin typeface="Arial" panose="020B0604020202020204" pitchFamily="34" charset="0"/>
                <a:cs typeface="Arial" panose="020B0604020202020204" pitchFamily="34" charset="0"/>
                <a:sym typeface="Helvetica Light"/>
              </a:rPr>
              <a:t>social categories or ‘protected characteristics’ </a:t>
            </a:r>
            <a:r>
              <a:rPr sz="2800" kern="0" dirty="0" err="1">
                <a:latin typeface="Arial" panose="020B0604020202020204" pitchFamily="34" charset="0"/>
                <a:cs typeface="Arial" panose="020B0604020202020204" pitchFamily="34" charset="0"/>
                <a:sym typeface="Helvetica Light"/>
              </a:rPr>
              <a:t>bu</a:t>
            </a:r>
            <a:r>
              <a:rPr lang="en-GB" sz="2800" kern="0" dirty="0">
                <a:latin typeface="Arial" panose="020B0604020202020204" pitchFamily="34" charset="0"/>
                <a:cs typeface="Arial" panose="020B0604020202020204" pitchFamily="34" charset="0"/>
                <a:sym typeface="Helvetica Light"/>
              </a:rPr>
              <a:t>t </a:t>
            </a:r>
            <a:r>
              <a:rPr sz="2800" kern="0" dirty="0">
                <a:latin typeface="Arial" panose="020B0604020202020204" pitchFamily="34" charset="0"/>
                <a:cs typeface="Arial" panose="020B0604020202020204" pitchFamily="34" charset="0"/>
                <a:sym typeface="Helvetica Light"/>
              </a:rPr>
              <a:t>there</a:t>
            </a:r>
            <a:r>
              <a:rPr lang="en-GB" sz="2800" kern="0" dirty="0">
                <a:latin typeface="Arial" panose="020B0604020202020204" pitchFamily="34" charset="0"/>
                <a:cs typeface="Arial" panose="020B0604020202020204" pitchFamily="34" charset="0"/>
                <a:sym typeface="Helvetica Light"/>
              </a:rPr>
              <a:t> </a:t>
            </a:r>
            <a:r>
              <a:rPr sz="2800" kern="0" dirty="0">
                <a:latin typeface="Arial" panose="020B0604020202020204" pitchFamily="34" charset="0"/>
                <a:cs typeface="Arial" panose="020B0604020202020204" pitchFamily="34" charset="0"/>
                <a:sym typeface="Helvetica Light"/>
              </a:rPr>
              <a:t>are a large range of areas where difference can occur.</a:t>
            </a:r>
          </a:p>
          <a:p>
            <a:pPr marL="160729" indent="-160729" defTabSz="321457" hangingPunct="0"/>
            <a:endParaRPr sz="2800" kern="0" dirty="0">
              <a:latin typeface="Arial" panose="020B0604020202020204" pitchFamily="34" charset="0"/>
              <a:cs typeface="Arial" panose="020B0604020202020204" pitchFamily="34" charset="0"/>
              <a:sym typeface="Helvetica Light"/>
            </a:endParaRPr>
          </a:p>
          <a:p>
            <a:pPr marL="160729" indent="-160729" defTabSz="321457" hangingPunct="0"/>
            <a:r>
              <a:rPr sz="2800" kern="0" dirty="0">
                <a:latin typeface="Arial" panose="020B0604020202020204" pitchFamily="34" charset="0"/>
                <a:cs typeface="Arial" panose="020B0604020202020204" pitchFamily="34" charset="0"/>
                <a:sym typeface="Helvetica Light"/>
              </a:rPr>
              <a:t>Can you think of 5 examples of what can makes us</a:t>
            </a:r>
          </a:p>
          <a:p>
            <a:pPr marL="160729" indent="-160729" defTabSz="321457" hangingPunct="0"/>
            <a:r>
              <a:rPr lang="en-GB" sz="2800" kern="0" dirty="0">
                <a:latin typeface="Arial" panose="020B0604020202020204" pitchFamily="34" charset="0"/>
                <a:cs typeface="Arial" panose="020B0604020202020204" pitchFamily="34" charset="0"/>
                <a:sym typeface="Helvetica Light"/>
              </a:rPr>
              <a:t>d</a:t>
            </a:r>
            <a:r>
              <a:rPr sz="2800" kern="0" dirty="0" err="1">
                <a:latin typeface="Arial" panose="020B0604020202020204" pitchFamily="34" charset="0"/>
                <a:cs typeface="Arial" panose="020B0604020202020204" pitchFamily="34" charset="0"/>
                <a:sym typeface="Helvetica Light"/>
              </a:rPr>
              <a:t>ifferent</a:t>
            </a:r>
            <a:r>
              <a:rPr lang="en-GB" sz="2800" kern="0" dirty="0">
                <a:latin typeface="Arial" panose="020B0604020202020204" pitchFamily="34" charset="0"/>
                <a:cs typeface="Arial" panose="020B0604020202020204" pitchFamily="34" charset="0"/>
                <a:sym typeface="Helvetica Light"/>
              </a:rPr>
              <a:t> </a:t>
            </a:r>
            <a:r>
              <a:rPr sz="2800" kern="0" dirty="0">
                <a:latin typeface="Arial" panose="020B0604020202020204" pitchFamily="34" charset="0"/>
                <a:cs typeface="Arial" panose="020B0604020202020204" pitchFamily="34" charset="0"/>
                <a:sym typeface="Helvetica Light"/>
              </a:rPr>
              <a:t>/</a:t>
            </a:r>
            <a:r>
              <a:rPr lang="en-GB" sz="2800" kern="0" dirty="0">
                <a:latin typeface="Arial" panose="020B0604020202020204" pitchFamily="34" charset="0"/>
                <a:cs typeface="Arial" panose="020B0604020202020204" pitchFamily="34" charset="0"/>
                <a:sym typeface="Helvetica Light"/>
              </a:rPr>
              <a:t> </a:t>
            </a:r>
            <a:r>
              <a:rPr sz="2800" kern="0" dirty="0">
                <a:latin typeface="Arial" panose="020B0604020202020204" pitchFamily="34" charset="0"/>
                <a:cs typeface="Arial" panose="020B0604020202020204" pitchFamily="34" charset="0"/>
                <a:sym typeface="Helvetica Light"/>
              </a:rPr>
              <a:t>diverse from other people?</a:t>
            </a:r>
          </a:p>
        </p:txBody>
      </p:sp>
      <p:sp>
        <p:nvSpPr>
          <p:cNvPr id="153" name="Shape 153"/>
          <p:cNvSpPr/>
          <p:nvPr/>
        </p:nvSpPr>
        <p:spPr>
          <a:xfrm>
            <a:off x="2637565" y="5432964"/>
            <a:ext cx="6192402" cy="50302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r>
              <a:rPr sz="2800" kern="0" dirty="0">
                <a:latin typeface="Arial" panose="020B0604020202020204" pitchFamily="34" charset="0"/>
                <a:cs typeface="Arial" panose="020B0604020202020204" pitchFamily="34" charset="0"/>
                <a:sym typeface="Helvetica Light"/>
              </a:rPr>
              <a:t>ALLOW ANSWER FOR 5 EXAMPLES</a:t>
            </a:r>
          </a:p>
        </p:txBody>
      </p:sp>
      <p:sp>
        <p:nvSpPr>
          <p:cNvPr id="10" name="Title 1">
            <a:extLst>
              <a:ext uri="{FF2B5EF4-FFF2-40B4-BE49-F238E27FC236}">
                <a16:creationId xmlns:a16="http://schemas.microsoft.com/office/drawing/2014/main" id="{9BF25027-85D0-5346-B065-CDBB1E1B3B0F}"/>
              </a:ext>
            </a:extLst>
          </p:cNvPr>
          <p:cNvSpPr>
            <a:spLocks noGrp="1"/>
          </p:cNvSpPr>
          <p:nvPr>
            <p:ph type="title"/>
          </p:nvPr>
        </p:nvSpPr>
        <p:spPr>
          <a:xfrm>
            <a:off x="838200" y="500062"/>
            <a:ext cx="10515600" cy="1325563"/>
          </a:xfrm>
        </p:spPr>
        <p:txBody>
          <a:bodyPr/>
          <a:lstStyle/>
          <a:p>
            <a:r>
              <a:rPr lang="en-GB" dirty="0"/>
              <a:t>Diversity activity</a:t>
            </a:r>
          </a:p>
        </p:txBody>
      </p:sp>
    </p:spTree>
    <p:extLst>
      <p:ext uri="{BB962C8B-B14F-4D97-AF65-F5344CB8AC3E}">
        <p14:creationId xmlns:p14="http://schemas.microsoft.com/office/powerpoint/2010/main" val="215405651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2084581" y="3717259"/>
            <a:ext cx="72200"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marL="160729" indent="-160729" defTabSz="321457"/>
            <a:endParaRPr sz="2400" dirty="0">
              <a:latin typeface="Arial" panose="020B0604020202020204" pitchFamily="34" charset="0"/>
              <a:cs typeface="Arial" panose="020B0604020202020204" pitchFamily="34" charset="0"/>
            </a:endParaRPr>
          </a:p>
        </p:txBody>
      </p:sp>
      <p:sp>
        <p:nvSpPr>
          <p:cNvPr id="161" name="Shape 161"/>
          <p:cNvSpPr/>
          <p:nvPr/>
        </p:nvSpPr>
        <p:spPr>
          <a:xfrm>
            <a:off x="1091658" y="5813084"/>
            <a:ext cx="2649764" cy="34913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marL="228600" indent="-228600" algn="l" defTabSz="457200"/>
          </a:lstStyle>
          <a:p>
            <a:r>
              <a:rPr dirty="0">
                <a:latin typeface="Arial" panose="020B0604020202020204" pitchFamily="34" charset="0"/>
                <a:cs typeface="Arial" panose="020B0604020202020204" pitchFamily="34" charset="0"/>
              </a:rPr>
              <a:t>*this list is not exhaustive</a:t>
            </a:r>
          </a:p>
        </p:txBody>
      </p:sp>
      <p:sp>
        <p:nvSpPr>
          <p:cNvPr id="9" name="Shape 138">
            <a:extLst>
              <a:ext uri="{FF2B5EF4-FFF2-40B4-BE49-F238E27FC236}">
                <a16:creationId xmlns:a16="http://schemas.microsoft.com/office/drawing/2014/main" id="{5F871FEB-5A06-9C45-AEFA-F993405C5C72}"/>
              </a:ext>
            </a:extLst>
          </p:cNvPr>
          <p:cNvSpPr/>
          <p:nvPr/>
        </p:nvSpPr>
        <p:spPr>
          <a:xfrm>
            <a:off x="5751199" y="378464"/>
            <a:ext cx="72199" cy="74924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defTabSz="457200">
              <a:defRPr sz="8000" b="1">
                <a:solidFill>
                  <a:srgbClr val="F33731"/>
                </a:solidFill>
                <a:latin typeface="Helvetica"/>
                <a:ea typeface="Helvetica"/>
                <a:cs typeface="Helvetica"/>
                <a:sym typeface="Helvetica"/>
              </a:defRPr>
            </a:lvl1pPr>
          </a:lstStyle>
          <a:p>
            <a:pPr algn="ctr" defTabSz="321457" hangingPunct="0"/>
            <a:endParaRPr sz="4400" dirty="0">
              <a:solidFill>
                <a:srgbClr val="B73774"/>
              </a:solidFill>
              <a:latin typeface="Arial" charset="0"/>
              <a:cs typeface="Arial" charset="0"/>
            </a:endParaRPr>
          </a:p>
        </p:txBody>
      </p:sp>
      <p:sp>
        <p:nvSpPr>
          <p:cNvPr id="2" name="Title 1">
            <a:extLst>
              <a:ext uri="{FF2B5EF4-FFF2-40B4-BE49-F238E27FC236}">
                <a16:creationId xmlns:a16="http://schemas.microsoft.com/office/drawing/2014/main" id="{EF16EB03-429C-C845-BD12-27858EEFDC39}"/>
              </a:ext>
            </a:extLst>
          </p:cNvPr>
          <p:cNvSpPr>
            <a:spLocks noGrp="1"/>
          </p:cNvSpPr>
          <p:nvPr>
            <p:ph type="title"/>
          </p:nvPr>
        </p:nvSpPr>
        <p:spPr>
          <a:xfrm>
            <a:off x="762000" y="281923"/>
            <a:ext cx="10515600" cy="1325563"/>
          </a:xfrm>
        </p:spPr>
        <p:txBody>
          <a:bodyPr/>
          <a:lstStyle/>
          <a:p>
            <a:r>
              <a:rPr lang="en-GB" dirty="0">
                <a:latin typeface="Arial" panose="020B0604020202020204" pitchFamily="34" charset="0"/>
                <a:cs typeface="Arial" panose="020B0604020202020204" pitchFamily="34" charset="0"/>
              </a:rPr>
              <a:t>Did your list include these examples*?</a:t>
            </a:r>
          </a:p>
        </p:txBody>
      </p:sp>
      <p:sp>
        <p:nvSpPr>
          <p:cNvPr id="3" name="Content Placeholder 2">
            <a:extLst>
              <a:ext uri="{FF2B5EF4-FFF2-40B4-BE49-F238E27FC236}">
                <a16:creationId xmlns:a16="http://schemas.microsoft.com/office/drawing/2014/main" id="{2A2BDA68-61C0-5F4C-A287-AA1C0312526E}"/>
              </a:ext>
            </a:extLst>
          </p:cNvPr>
          <p:cNvSpPr>
            <a:spLocks noGrp="1"/>
          </p:cNvSpPr>
          <p:nvPr>
            <p:ph sz="half" idx="1"/>
          </p:nvPr>
        </p:nvSpPr>
        <p:spPr>
          <a:xfrm>
            <a:off x="914400" y="1729156"/>
            <a:ext cx="2817170" cy="4351338"/>
          </a:xfrm>
        </p:spPr>
        <p:txBody>
          <a:bodyPr>
            <a:noAutofit/>
          </a:bodyPr>
          <a:lstStyle/>
          <a:p>
            <a:pPr marL="160729" indent="-160729" defTabSz="321457">
              <a:lnSpc>
                <a:spcPct val="100000"/>
              </a:lnSpc>
            </a:pPr>
            <a:r>
              <a:rPr lang="en-GB" sz="2400" dirty="0">
                <a:latin typeface="Arial" panose="020B0604020202020204" pitchFamily="34" charset="0"/>
                <a:cs typeface="Arial" panose="020B0604020202020204" pitchFamily="34" charset="0"/>
              </a:rPr>
              <a:t>Politics</a:t>
            </a:r>
          </a:p>
          <a:p>
            <a:pPr marL="160729" indent="-160729" defTabSz="321457">
              <a:lnSpc>
                <a:spcPct val="100000"/>
              </a:lnSpc>
            </a:pPr>
            <a:r>
              <a:rPr lang="en-GB" sz="2400" dirty="0">
                <a:latin typeface="Arial" panose="020B0604020202020204" pitchFamily="34" charset="0"/>
                <a:cs typeface="Arial" panose="020B0604020202020204" pitchFamily="34" charset="0"/>
              </a:rPr>
              <a:t>Religion</a:t>
            </a:r>
          </a:p>
          <a:p>
            <a:pPr marL="160729" indent="-160729" defTabSz="321457">
              <a:lnSpc>
                <a:spcPct val="100000"/>
              </a:lnSpc>
            </a:pPr>
            <a:r>
              <a:rPr lang="en-GB" sz="2400" dirty="0">
                <a:latin typeface="Arial" panose="020B0604020202020204" pitchFamily="34" charset="0"/>
                <a:cs typeface="Arial" panose="020B0604020202020204" pitchFamily="34" charset="0"/>
              </a:rPr>
              <a:t>Profession</a:t>
            </a:r>
          </a:p>
          <a:p>
            <a:pPr marL="160729" indent="-160729" defTabSz="321457">
              <a:lnSpc>
                <a:spcPct val="100000"/>
              </a:lnSpc>
            </a:pPr>
            <a:r>
              <a:rPr lang="en-GB" sz="2400" dirty="0">
                <a:latin typeface="Arial" panose="020B0604020202020204" pitchFamily="34" charset="0"/>
                <a:cs typeface="Arial" panose="020B0604020202020204" pitchFamily="34" charset="0"/>
              </a:rPr>
              <a:t>Marital status</a:t>
            </a:r>
          </a:p>
          <a:p>
            <a:pPr marL="160729" indent="-160729" defTabSz="321457">
              <a:lnSpc>
                <a:spcPct val="100000"/>
              </a:lnSpc>
            </a:pPr>
            <a:r>
              <a:rPr lang="en-GB" sz="2400" dirty="0">
                <a:latin typeface="Arial" panose="020B0604020202020204" pitchFamily="34" charset="0"/>
                <a:cs typeface="Arial" panose="020B0604020202020204" pitchFamily="34" charset="0"/>
              </a:rPr>
              <a:t>Experiences </a:t>
            </a:r>
          </a:p>
          <a:p>
            <a:pPr marL="160729" indent="-160729" defTabSz="321457">
              <a:lnSpc>
                <a:spcPct val="100000"/>
              </a:lnSpc>
            </a:pPr>
            <a:r>
              <a:rPr lang="en-GB" sz="2400" dirty="0">
                <a:latin typeface="Arial" panose="020B0604020202020204" pitchFamily="34" charset="0"/>
                <a:cs typeface="Arial" panose="020B0604020202020204" pitchFamily="34" charset="0"/>
              </a:rPr>
              <a:t>Viewpoints</a:t>
            </a:r>
          </a:p>
          <a:p>
            <a:pPr marL="160729" indent="-160729" defTabSz="321457">
              <a:lnSpc>
                <a:spcPct val="100000"/>
              </a:lnSpc>
            </a:pPr>
            <a:r>
              <a:rPr lang="en-GB" sz="2400" dirty="0">
                <a:latin typeface="Arial" panose="020B0604020202020204" pitchFamily="34" charset="0"/>
                <a:cs typeface="Arial" panose="020B0604020202020204" pitchFamily="34" charset="0"/>
              </a:rPr>
              <a:t>Backgrounds</a:t>
            </a:r>
          </a:p>
        </p:txBody>
      </p:sp>
      <p:sp>
        <p:nvSpPr>
          <p:cNvPr id="4" name="Content Placeholder 3">
            <a:extLst>
              <a:ext uri="{FF2B5EF4-FFF2-40B4-BE49-F238E27FC236}">
                <a16:creationId xmlns:a16="http://schemas.microsoft.com/office/drawing/2014/main" id="{7E1F9A25-EA34-6D4F-BB5F-003073D30C95}"/>
              </a:ext>
            </a:extLst>
          </p:cNvPr>
          <p:cNvSpPr>
            <a:spLocks noGrp="1"/>
          </p:cNvSpPr>
          <p:nvPr>
            <p:ph sz="half" idx="2"/>
          </p:nvPr>
        </p:nvSpPr>
        <p:spPr>
          <a:xfrm>
            <a:off x="3954780" y="1688171"/>
            <a:ext cx="3675371" cy="4662975"/>
          </a:xfrm>
        </p:spPr>
        <p:txBody>
          <a:bodyPr vert="horz" lIns="91440" tIns="45720" rIns="91440" bIns="45720" rtlCol="0">
            <a:noAutofit/>
          </a:bodyPr>
          <a:lstStyle/>
          <a:p>
            <a:pPr marL="160729" indent="-160729" defTabSz="321457">
              <a:lnSpc>
                <a:spcPct val="100000"/>
              </a:lnSpc>
            </a:pPr>
            <a:r>
              <a:rPr lang="en-GB" sz="2400" dirty="0">
                <a:latin typeface="Arial" panose="020B0604020202020204" pitchFamily="34" charset="0"/>
                <a:cs typeface="Arial" panose="020B0604020202020204" pitchFamily="34" charset="0"/>
              </a:rPr>
              <a:t>Life experiences </a:t>
            </a:r>
          </a:p>
          <a:p>
            <a:pPr marL="160729" indent="-160729" defTabSz="321457">
              <a:lnSpc>
                <a:spcPct val="100000"/>
              </a:lnSpc>
            </a:pPr>
            <a:r>
              <a:rPr lang="en-GB" sz="2400" dirty="0">
                <a:latin typeface="Arial" panose="020B0604020202020204" pitchFamily="34" charset="0"/>
                <a:cs typeface="Arial" panose="020B0604020202020204" pitchFamily="34" charset="0"/>
              </a:rPr>
              <a:t>Age</a:t>
            </a:r>
          </a:p>
          <a:p>
            <a:pPr marL="160729" indent="-160729" defTabSz="321457">
              <a:lnSpc>
                <a:spcPct val="100000"/>
              </a:lnSpc>
            </a:pPr>
            <a:r>
              <a:rPr lang="en-GB" sz="2400" dirty="0">
                <a:latin typeface="Arial" panose="020B0604020202020204" pitchFamily="34" charset="0"/>
                <a:cs typeface="Arial" panose="020B0604020202020204" pitchFamily="34" charset="0"/>
              </a:rPr>
              <a:t>Race</a:t>
            </a:r>
          </a:p>
          <a:p>
            <a:pPr marL="160729" indent="-160729" defTabSz="321457">
              <a:lnSpc>
                <a:spcPct val="100000"/>
              </a:lnSpc>
            </a:pPr>
            <a:r>
              <a:rPr lang="en-GB" sz="2400" dirty="0">
                <a:latin typeface="Arial" panose="020B0604020202020204" pitchFamily="34" charset="0"/>
                <a:cs typeface="Arial" panose="020B0604020202020204" pitchFamily="34" charset="0"/>
              </a:rPr>
              <a:t>Sex</a:t>
            </a:r>
          </a:p>
          <a:p>
            <a:pPr marL="160729" indent="-160729" defTabSz="321457">
              <a:lnSpc>
                <a:spcPct val="100000"/>
              </a:lnSpc>
            </a:pPr>
            <a:r>
              <a:rPr lang="en-GB" sz="2400" dirty="0">
                <a:latin typeface="Arial" panose="020B0604020202020204" pitchFamily="34" charset="0"/>
                <a:cs typeface="Arial" panose="020B0604020202020204" pitchFamily="34" charset="0"/>
              </a:rPr>
              <a:t>Ethnicity </a:t>
            </a:r>
          </a:p>
          <a:p>
            <a:pPr marL="160729" indent="-160729" defTabSz="321457">
              <a:lnSpc>
                <a:spcPct val="100000"/>
              </a:lnSpc>
            </a:pPr>
            <a:r>
              <a:rPr lang="en-GB" sz="2400" dirty="0">
                <a:latin typeface="Arial" panose="020B0604020202020204" pitchFamily="34" charset="0"/>
                <a:cs typeface="Arial" panose="020B0604020202020204" pitchFamily="34" charset="0"/>
              </a:rPr>
              <a:t>Socioeconomic status</a:t>
            </a:r>
          </a:p>
          <a:p>
            <a:pPr marL="160729" indent="-160729" defTabSz="321457">
              <a:lnSpc>
                <a:spcPct val="100000"/>
              </a:lnSpc>
            </a:pPr>
            <a:r>
              <a:rPr lang="en-GB" sz="2400" dirty="0">
                <a:latin typeface="Arial" panose="020B0604020202020204" pitchFamily="34" charset="0"/>
                <a:cs typeface="Arial" panose="020B0604020202020204" pitchFamily="34" charset="0"/>
              </a:rPr>
              <a:t>Gender</a:t>
            </a:r>
          </a:p>
          <a:p>
            <a:pPr marL="160729" indent="-160729" defTabSz="321457">
              <a:lnSpc>
                <a:spcPct val="100000"/>
              </a:lnSpc>
            </a:pPr>
            <a:r>
              <a:rPr lang="en-GB" sz="2400" dirty="0">
                <a:latin typeface="Arial" panose="020B0604020202020204" pitchFamily="34" charset="0"/>
                <a:cs typeface="Arial" panose="020B0604020202020204" pitchFamily="34" charset="0"/>
              </a:rPr>
              <a:t>Exceptionalities</a:t>
            </a:r>
          </a:p>
          <a:p>
            <a:pPr marL="160729" indent="-160729" defTabSz="321457">
              <a:lnSpc>
                <a:spcPct val="100000"/>
              </a:lnSpc>
            </a:pPr>
            <a:endParaRPr lang="en-GB" sz="2400" dirty="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6A143387-349A-7A4D-8D67-387C607296A5}"/>
              </a:ext>
            </a:extLst>
          </p:cNvPr>
          <p:cNvSpPr txBox="1">
            <a:spLocks/>
          </p:cNvSpPr>
          <p:nvPr/>
        </p:nvSpPr>
        <p:spPr>
          <a:xfrm>
            <a:off x="8049717" y="1816561"/>
            <a:ext cx="2988041" cy="466297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chemeClr val="bg2"/>
              </a:buClr>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50000"/>
              </a:lnSpc>
              <a:spcBef>
                <a:spcPts val="500"/>
              </a:spcBef>
              <a:buClr>
                <a:schemeClr val="bg2"/>
              </a:buClr>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50000"/>
              </a:lnSpc>
              <a:spcBef>
                <a:spcPts val="500"/>
              </a:spcBef>
              <a:buClr>
                <a:schemeClr val="bg2"/>
              </a:buClr>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50000"/>
              </a:lnSpc>
              <a:spcBef>
                <a:spcPts val="500"/>
              </a:spcBef>
              <a:buClr>
                <a:schemeClr val="bg2"/>
              </a:buClr>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50000"/>
              </a:lnSpc>
              <a:spcBef>
                <a:spcPts val="500"/>
              </a:spcBef>
              <a:buClr>
                <a:schemeClr val="bg2"/>
              </a:buClr>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GB" sz="2400" dirty="0">
                <a:latin typeface="Arial" panose="020B0604020202020204" pitchFamily="34" charset="0"/>
                <a:cs typeface="Arial" panose="020B0604020202020204" pitchFamily="34" charset="0"/>
              </a:rPr>
              <a:t>Language </a:t>
            </a:r>
          </a:p>
          <a:p>
            <a:pPr>
              <a:lnSpc>
                <a:spcPct val="120000"/>
              </a:lnSpc>
            </a:pPr>
            <a:r>
              <a:rPr lang="en-GB" sz="2400" dirty="0">
                <a:latin typeface="Arial" panose="020B0604020202020204" pitchFamily="34" charset="0"/>
                <a:cs typeface="Arial" panose="020B0604020202020204" pitchFamily="34" charset="0"/>
              </a:rPr>
              <a:t>Religion</a:t>
            </a:r>
          </a:p>
          <a:p>
            <a:pPr>
              <a:lnSpc>
                <a:spcPct val="120000"/>
              </a:lnSpc>
            </a:pPr>
            <a:r>
              <a:rPr lang="en-GB" sz="2400" dirty="0">
                <a:latin typeface="Arial" panose="020B0604020202020204" pitchFamily="34" charset="0"/>
                <a:cs typeface="Arial" panose="020B0604020202020204" pitchFamily="34" charset="0"/>
              </a:rPr>
              <a:t>Sexual orientation</a:t>
            </a:r>
          </a:p>
          <a:p>
            <a:pPr>
              <a:lnSpc>
                <a:spcPct val="120000"/>
              </a:lnSpc>
            </a:pPr>
            <a:r>
              <a:rPr lang="en-GB" sz="2400" dirty="0">
                <a:latin typeface="Arial" panose="020B0604020202020204" pitchFamily="34" charset="0"/>
                <a:cs typeface="Arial" panose="020B0604020202020204" pitchFamily="34" charset="0"/>
              </a:rPr>
              <a:t>Geographical area</a:t>
            </a:r>
          </a:p>
          <a:p>
            <a:pPr defTabSz="321457">
              <a:lnSpc>
                <a:spcPct val="120000"/>
              </a:lnSpc>
            </a:pPr>
            <a:r>
              <a:rPr lang="en-GB" sz="2400" dirty="0">
                <a:latin typeface="Arial" panose="020B0604020202020204" pitchFamily="34" charset="0"/>
                <a:cs typeface="Arial" panose="020B0604020202020204" pitchFamily="34" charset="0"/>
              </a:rPr>
              <a:t>Economics</a:t>
            </a:r>
          </a:p>
          <a:p>
            <a:pPr defTabSz="321457">
              <a:lnSpc>
                <a:spcPct val="120000"/>
              </a:lnSpc>
            </a:pPr>
            <a:r>
              <a:rPr lang="en-GB" sz="2400" dirty="0">
                <a:latin typeface="Arial" panose="020B0604020202020204" pitchFamily="34" charset="0"/>
                <a:cs typeface="Arial" panose="020B0604020202020204" pitchFamily="34" charset="0"/>
              </a:rPr>
              <a:t>Philosophy</a:t>
            </a:r>
          </a:p>
        </p:txBody>
      </p:sp>
    </p:spTree>
    <p:extLst>
      <p:ext uri="{BB962C8B-B14F-4D97-AF65-F5344CB8AC3E}">
        <p14:creationId xmlns:p14="http://schemas.microsoft.com/office/powerpoint/2010/main" val="103837058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0792-2467-574B-93A3-2C9DFA96420F}"/>
              </a:ext>
            </a:extLst>
          </p:cNvPr>
          <p:cNvSpPr>
            <a:spLocks noGrp="1"/>
          </p:cNvSpPr>
          <p:nvPr>
            <p:ph type="title"/>
          </p:nvPr>
        </p:nvSpPr>
        <p:spPr/>
        <p:txBody>
          <a:bodyPr/>
          <a:lstStyle/>
          <a:p>
            <a:r>
              <a:rPr lang="en-GB" dirty="0"/>
              <a:t>How diverse is Guernsey </a:t>
            </a:r>
          </a:p>
        </p:txBody>
      </p:sp>
      <p:sp>
        <p:nvSpPr>
          <p:cNvPr id="3" name="Text Placeholder 2">
            <a:extLst>
              <a:ext uri="{FF2B5EF4-FFF2-40B4-BE49-F238E27FC236}">
                <a16:creationId xmlns:a16="http://schemas.microsoft.com/office/drawing/2014/main" id="{A708E3B3-56B5-8F46-A7F4-5C2EC356487E}"/>
              </a:ext>
            </a:extLst>
          </p:cNvPr>
          <p:cNvSpPr>
            <a:spLocks noGrp="1"/>
          </p:cNvSpPr>
          <p:nvPr>
            <p:ph idx="1"/>
          </p:nvPr>
        </p:nvSpPr>
        <p:spPr/>
        <p:txBody>
          <a:bodyPr>
            <a:normAutofit fontScale="77500" lnSpcReduction="20000"/>
          </a:bodyPr>
          <a:lstStyle/>
          <a:p>
            <a:pPr marL="0" indent="0">
              <a:buNone/>
            </a:pPr>
            <a:r>
              <a:rPr lang="en-US" b="1" dirty="0"/>
              <a:t>What % of the population aren’t born in Guernsey </a:t>
            </a:r>
          </a:p>
          <a:p>
            <a:pPr marL="0" indent="0">
              <a:buNone/>
            </a:pPr>
            <a:r>
              <a:rPr lang="en-US" b="1" dirty="0"/>
              <a:t>	47%</a:t>
            </a:r>
          </a:p>
          <a:p>
            <a:pPr>
              <a:lnSpc>
                <a:spcPct val="110000"/>
              </a:lnSpc>
            </a:pPr>
            <a:r>
              <a:rPr lang="en-US" dirty="0"/>
              <a:t>UK</a:t>
            </a:r>
          </a:p>
          <a:p>
            <a:pPr lvl="1">
              <a:lnSpc>
                <a:spcPct val="110000"/>
              </a:lnSpc>
            </a:pPr>
            <a:r>
              <a:rPr lang="en-US" dirty="0"/>
              <a:t> – 25%</a:t>
            </a:r>
          </a:p>
          <a:p>
            <a:pPr>
              <a:lnSpc>
                <a:spcPct val="110000"/>
              </a:lnSpc>
            </a:pPr>
            <a:r>
              <a:rPr lang="en-US" dirty="0"/>
              <a:t>European </a:t>
            </a:r>
          </a:p>
          <a:p>
            <a:pPr lvl="1">
              <a:lnSpc>
                <a:spcPct val="110000"/>
              </a:lnSpc>
            </a:pPr>
            <a:r>
              <a:rPr lang="en-US" dirty="0"/>
              <a:t>– 6%</a:t>
            </a:r>
          </a:p>
          <a:p>
            <a:pPr>
              <a:lnSpc>
                <a:spcPct val="110000"/>
              </a:lnSpc>
            </a:pPr>
            <a:r>
              <a:rPr lang="en-US" dirty="0"/>
              <a:t>Rest of world </a:t>
            </a:r>
          </a:p>
          <a:p>
            <a:pPr lvl="1">
              <a:lnSpc>
                <a:spcPct val="110000"/>
              </a:lnSpc>
            </a:pPr>
            <a:r>
              <a:rPr lang="en-US" dirty="0"/>
              <a:t>– 4%</a:t>
            </a:r>
          </a:p>
          <a:p>
            <a:pPr>
              <a:lnSpc>
                <a:spcPct val="110000"/>
              </a:lnSpc>
            </a:pPr>
            <a:r>
              <a:rPr lang="en-US" dirty="0"/>
              <a:t>Unknown - 12%</a:t>
            </a:r>
          </a:p>
          <a:p>
            <a:pPr marL="0" indent="0">
              <a:lnSpc>
                <a:spcPct val="110000"/>
              </a:lnSpc>
              <a:buNone/>
            </a:pPr>
            <a:r>
              <a:rPr lang="en-US" dirty="0"/>
              <a:t>Source: States of Guernsey digest</a:t>
            </a:r>
          </a:p>
          <a:p>
            <a:pPr marL="0" indent="0">
              <a:buNone/>
            </a:pPr>
            <a:endParaRPr lang="en-US" dirty="0"/>
          </a:p>
        </p:txBody>
      </p:sp>
    </p:spTree>
    <p:extLst>
      <p:ext uri="{BB962C8B-B14F-4D97-AF65-F5344CB8AC3E}">
        <p14:creationId xmlns:p14="http://schemas.microsoft.com/office/powerpoint/2010/main" val="41041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2">
      <a:dk1>
        <a:srgbClr val="4E3977"/>
      </a:dk1>
      <a:lt1>
        <a:srgbClr val="FFFFFF"/>
      </a:lt1>
      <a:dk2>
        <a:srgbClr val="FFC957"/>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BBE2203-B4B0-4B49-9E48-0F10DF795838}" vid="{1FBD76EE-C7C0-B047-9B32-ABFCF36020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D502319724584C8F61255F28BC724D" ma:contentTypeVersion="12" ma:contentTypeDescription="Create a new document." ma:contentTypeScope="" ma:versionID="677730a1f3980bf0f1e522469d704bfa">
  <xsd:schema xmlns:xsd="http://www.w3.org/2001/XMLSchema" xmlns:xs="http://www.w3.org/2001/XMLSchema" xmlns:p="http://schemas.microsoft.com/office/2006/metadata/properties" xmlns:ns2="af7557e5-43d8-4ac3-a07e-b831b40e5c34" xmlns:ns3="0bfb64c6-06ed-4597-8e65-ec2eef99b849" targetNamespace="http://schemas.microsoft.com/office/2006/metadata/properties" ma:root="true" ma:fieldsID="fcf9d875296a98e2bc037c213975ef61" ns2:_="" ns3:_="">
    <xsd:import namespace="af7557e5-43d8-4ac3-a07e-b831b40e5c34"/>
    <xsd:import namespace="0bfb64c6-06ed-4597-8e65-ec2eef99b8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557e5-43d8-4ac3-a07e-b831b40e5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b64c6-06ed-4597-8e65-ec2eef99b8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B468AF-965D-4397-A1EE-B34C7452DE61}">
  <ds:schemaRefs>
    <ds:schemaRef ds:uri="http://schemas.microsoft.com/office/2006/metadata/properties"/>
    <ds:schemaRef ds:uri="http://purl.org/dc/terms/"/>
    <ds:schemaRef ds:uri="http://schemas.openxmlformats.org/package/2006/metadata/core-properties"/>
    <ds:schemaRef ds:uri="af7557e5-43d8-4ac3-a07e-b831b40e5c34"/>
    <ds:schemaRef ds:uri="http://schemas.microsoft.com/office/2006/documentManagement/types"/>
    <ds:schemaRef ds:uri="http://schemas.microsoft.com/office/infopath/2007/PartnerControls"/>
    <ds:schemaRef ds:uri="http://purl.org/dc/elements/1.1/"/>
    <ds:schemaRef ds:uri="0bfb64c6-06ed-4597-8e65-ec2eef99b849"/>
    <ds:schemaRef ds:uri="http://www.w3.org/XML/1998/namespace"/>
    <ds:schemaRef ds:uri="http://purl.org/dc/dcmitype/"/>
  </ds:schemaRefs>
</ds:datastoreItem>
</file>

<file path=customXml/itemProps2.xml><?xml version="1.0" encoding="utf-8"?>
<ds:datastoreItem xmlns:ds="http://schemas.openxmlformats.org/officeDocument/2006/customXml" ds:itemID="{683E0C74-415A-449F-BC6B-85A4E2120812}">
  <ds:schemaRefs>
    <ds:schemaRef ds:uri="http://schemas.microsoft.com/sharepoint/v3/contenttype/forms"/>
  </ds:schemaRefs>
</ds:datastoreItem>
</file>

<file path=customXml/itemProps3.xml><?xml version="1.0" encoding="utf-8"?>
<ds:datastoreItem xmlns:ds="http://schemas.openxmlformats.org/officeDocument/2006/customXml" ds:itemID="{3F0C5432-9A29-415F-9C8B-D40A1FE56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557e5-43d8-4ac3-a07e-b831b40e5c34"/>
    <ds:schemaRef ds:uri="0bfb64c6-06ed-4597-8e65-ec2eef99b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1432</TotalTime>
  <Words>1645</Words>
  <Application>Microsoft Office PowerPoint</Application>
  <PresentationFormat>Widescreen</PresentationFormat>
  <Paragraphs>252</Paragraphs>
  <Slides>38</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Calibri Light</vt:lpstr>
      <vt:lpstr>Specsavers Medium</vt:lpstr>
      <vt:lpstr>Custom Design</vt:lpstr>
      <vt:lpstr>1_Custom Design</vt:lpstr>
      <vt:lpstr>1_Office Theme</vt:lpstr>
      <vt:lpstr>Diversity and Disability in Guernsey</vt:lpstr>
      <vt:lpstr>Introduction to Diversity</vt:lpstr>
      <vt:lpstr>PowerPoint Presentation</vt:lpstr>
      <vt:lpstr>PowerPoint Presentation</vt:lpstr>
      <vt:lpstr>Diversity</vt:lpstr>
      <vt:lpstr>PowerPoint Presentation</vt:lpstr>
      <vt:lpstr>Diversity activity</vt:lpstr>
      <vt:lpstr>Did your list include these examples*?</vt:lpstr>
      <vt:lpstr>How diverse is Guernsey </vt:lpstr>
      <vt:lpstr>Diversity within the community </vt:lpstr>
      <vt:lpstr>PowerPoint Presentation</vt:lpstr>
      <vt:lpstr>Where does bias come from? </vt:lpstr>
      <vt:lpstr>PowerPoint Presentation</vt:lpstr>
      <vt:lpstr>Inclusion</vt:lpstr>
      <vt:lpstr>Introduction to Disability</vt:lpstr>
      <vt:lpstr>States Disability Officer </vt:lpstr>
      <vt:lpstr>Purple Pound in Guernsey £274,000,000</vt:lpstr>
      <vt:lpstr>Diversity of Disability</vt:lpstr>
      <vt:lpstr>Diversity of Disability</vt:lpstr>
      <vt:lpstr>Barriers </vt:lpstr>
      <vt:lpstr>Barriers </vt:lpstr>
      <vt:lpstr>Introduction to the Equality legislation proposals </vt:lpstr>
      <vt:lpstr>PowerPoint Presentation</vt:lpstr>
      <vt:lpstr>PowerPoint Presentation</vt:lpstr>
      <vt:lpstr>PowerPoint Presentation</vt:lpstr>
      <vt:lpstr>PowerPoint Presentation</vt:lpstr>
      <vt:lpstr>PowerPoint Presentation</vt:lpstr>
      <vt:lpstr>Disability Etiquette</vt:lpstr>
      <vt:lpstr>Why is it important?</vt:lpstr>
      <vt:lpstr>Top tips: people first language</vt:lpstr>
      <vt:lpstr>More top tips</vt:lpstr>
      <vt:lpstr>    Hidden Disabilities Lanyard  </vt:lpstr>
      <vt:lpstr>Autism and Asperger’s</vt:lpstr>
      <vt:lpstr>Sandra’s videos </vt:lpstr>
      <vt:lpstr>6 Modules</vt:lpstr>
      <vt:lpstr>Co-Operative Society</vt:lpstr>
      <vt:lpstr>Co-Operative Society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Disability in Guernsey</dc:title>
  <dc:creator>Karen Blanchford GDA</dc:creator>
  <cp:lastModifiedBy>Carol Le Page</cp:lastModifiedBy>
  <cp:revision>5</cp:revision>
  <dcterms:created xsi:type="dcterms:W3CDTF">2020-11-09T17:28:40Z</dcterms:created>
  <dcterms:modified xsi:type="dcterms:W3CDTF">2020-11-11T12:03:42Z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0x01010047D502319724584C8F61255F28BC724D</vt:lpwstr>
  </property>
</Properties>
</file>